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257" r:id="rId4"/>
    <p:sldId id="294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9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95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347200" cy="5283200"/>
  <p:notesSz cx="9347200" cy="5283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94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3797" y="567467"/>
            <a:ext cx="4963160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48B6A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03032" y="2304288"/>
            <a:ext cx="6547485" cy="1028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8B6A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8B6A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67677" y="946404"/>
            <a:ext cx="4068794" cy="2715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17078" y="946404"/>
            <a:ext cx="4068794" cy="2715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344025" cy="23717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48B6A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4"/>
            <a:ext cx="9344025" cy="421005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54"/>
            <a:ext cx="9344025" cy="4210050"/>
          </a:xfrm>
          <a:custGeom>
            <a:avLst/>
            <a:gdLst/>
            <a:ahLst/>
            <a:cxnLst/>
            <a:rect l="l" t="t" r="r" b="b"/>
            <a:pathLst>
              <a:path w="9344025" h="4210050">
                <a:moveTo>
                  <a:pt x="107776" y="0"/>
                </a:moveTo>
                <a:lnTo>
                  <a:pt x="0" y="0"/>
                </a:lnTo>
                <a:lnTo>
                  <a:pt x="0" y="112775"/>
                </a:lnTo>
                <a:lnTo>
                  <a:pt x="537" y="101643"/>
                </a:lnTo>
                <a:lnTo>
                  <a:pt x="2150" y="90724"/>
                </a:lnTo>
                <a:lnTo>
                  <a:pt x="19032" y="49968"/>
                </a:lnTo>
                <a:lnTo>
                  <a:pt x="50223" y="18775"/>
                </a:lnTo>
                <a:lnTo>
                  <a:pt x="90977" y="1897"/>
                </a:lnTo>
                <a:lnTo>
                  <a:pt x="101898" y="283"/>
                </a:lnTo>
                <a:lnTo>
                  <a:pt x="107776" y="0"/>
                </a:lnTo>
                <a:close/>
              </a:path>
              <a:path w="9344025" h="4210050">
                <a:moveTo>
                  <a:pt x="9344024" y="0"/>
                </a:moveTo>
                <a:lnTo>
                  <a:pt x="9236250" y="0"/>
                </a:lnTo>
                <a:lnTo>
                  <a:pt x="9242126" y="283"/>
                </a:lnTo>
                <a:lnTo>
                  <a:pt x="9253044" y="1897"/>
                </a:lnTo>
                <a:lnTo>
                  <a:pt x="9293800" y="18775"/>
                </a:lnTo>
                <a:lnTo>
                  <a:pt x="9324993" y="49968"/>
                </a:lnTo>
                <a:lnTo>
                  <a:pt x="9341871" y="90724"/>
                </a:lnTo>
                <a:lnTo>
                  <a:pt x="9344024" y="112775"/>
                </a:lnTo>
                <a:lnTo>
                  <a:pt x="9344024" y="0"/>
                </a:lnTo>
                <a:close/>
              </a:path>
              <a:path w="9344025" h="4210050">
                <a:moveTo>
                  <a:pt x="9344024" y="4096761"/>
                </a:moveTo>
                <a:lnTo>
                  <a:pt x="9335413" y="4140016"/>
                </a:lnTo>
                <a:lnTo>
                  <a:pt x="9310915" y="4176687"/>
                </a:lnTo>
                <a:lnTo>
                  <a:pt x="9274238" y="4201189"/>
                </a:lnTo>
                <a:lnTo>
                  <a:pt x="9230994" y="4209796"/>
                </a:lnTo>
                <a:lnTo>
                  <a:pt x="9344024" y="4209796"/>
                </a:lnTo>
                <a:lnTo>
                  <a:pt x="9344024" y="4096761"/>
                </a:lnTo>
                <a:close/>
              </a:path>
              <a:path w="9344025" h="4210050">
                <a:moveTo>
                  <a:pt x="0" y="4096761"/>
                </a:moveTo>
                <a:lnTo>
                  <a:pt x="0" y="4209796"/>
                </a:lnTo>
                <a:lnTo>
                  <a:pt x="113034" y="4209796"/>
                </a:lnTo>
                <a:lnTo>
                  <a:pt x="101898" y="4209259"/>
                </a:lnTo>
                <a:lnTo>
                  <a:pt x="90977" y="4207645"/>
                </a:lnTo>
                <a:lnTo>
                  <a:pt x="50223" y="4190763"/>
                </a:lnTo>
                <a:lnTo>
                  <a:pt x="19032" y="4159572"/>
                </a:lnTo>
                <a:lnTo>
                  <a:pt x="2150" y="4118818"/>
                </a:lnTo>
                <a:lnTo>
                  <a:pt x="537" y="4107897"/>
                </a:lnTo>
                <a:lnTo>
                  <a:pt x="0" y="4096761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54"/>
            <a:ext cx="9344025" cy="4210050"/>
          </a:xfrm>
          <a:custGeom>
            <a:avLst/>
            <a:gdLst/>
            <a:ahLst/>
            <a:cxnLst/>
            <a:rect l="l" t="t" r="r" b="b"/>
            <a:pathLst>
              <a:path w="9344025" h="4210050">
                <a:moveTo>
                  <a:pt x="107776" y="0"/>
                </a:moveTo>
                <a:lnTo>
                  <a:pt x="0" y="0"/>
                </a:lnTo>
                <a:lnTo>
                  <a:pt x="0" y="112775"/>
                </a:lnTo>
                <a:lnTo>
                  <a:pt x="537" y="101643"/>
                </a:lnTo>
                <a:lnTo>
                  <a:pt x="2150" y="90724"/>
                </a:lnTo>
                <a:lnTo>
                  <a:pt x="19032" y="49968"/>
                </a:lnTo>
                <a:lnTo>
                  <a:pt x="50223" y="18775"/>
                </a:lnTo>
                <a:lnTo>
                  <a:pt x="90977" y="1897"/>
                </a:lnTo>
                <a:lnTo>
                  <a:pt x="101898" y="283"/>
                </a:lnTo>
                <a:lnTo>
                  <a:pt x="107776" y="0"/>
                </a:lnTo>
                <a:close/>
              </a:path>
              <a:path w="9344025" h="4210050">
                <a:moveTo>
                  <a:pt x="9344024" y="0"/>
                </a:moveTo>
                <a:lnTo>
                  <a:pt x="9236250" y="0"/>
                </a:lnTo>
                <a:lnTo>
                  <a:pt x="9242126" y="283"/>
                </a:lnTo>
                <a:lnTo>
                  <a:pt x="9253044" y="1897"/>
                </a:lnTo>
                <a:lnTo>
                  <a:pt x="9293800" y="18775"/>
                </a:lnTo>
                <a:lnTo>
                  <a:pt x="9324993" y="49968"/>
                </a:lnTo>
                <a:lnTo>
                  <a:pt x="9341871" y="90724"/>
                </a:lnTo>
                <a:lnTo>
                  <a:pt x="9344024" y="112775"/>
                </a:lnTo>
                <a:lnTo>
                  <a:pt x="9344024" y="0"/>
                </a:lnTo>
                <a:close/>
              </a:path>
              <a:path w="9344025" h="4210050">
                <a:moveTo>
                  <a:pt x="9344024" y="4096761"/>
                </a:moveTo>
                <a:lnTo>
                  <a:pt x="9335413" y="4140016"/>
                </a:lnTo>
                <a:lnTo>
                  <a:pt x="9310915" y="4176687"/>
                </a:lnTo>
                <a:lnTo>
                  <a:pt x="9274238" y="4201189"/>
                </a:lnTo>
                <a:lnTo>
                  <a:pt x="9230994" y="4209796"/>
                </a:lnTo>
                <a:lnTo>
                  <a:pt x="9344024" y="4209796"/>
                </a:lnTo>
                <a:lnTo>
                  <a:pt x="9344024" y="4096761"/>
                </a:lnTo>
                <a:close/>
              </a:path>
              <a:path w="9344025" h="4210050">
                <a:moveTo>
                  <a:pt x="0" y="4096761"/>
                </a:moveTo>
                <a:lnTo>
                  <a:pt x="0" y="4209796"/>
                </a:lnTo>
                <a:lnTo>
                  <a:pt x="113034" y="4209796"/>
                </a:lnTo>
                <a:lnTo>
                  <a:pt x="101898" y="4209259"/>
                </a:lnTo>
                <a:lnTo>
                  <a:pt x="90977" y="4207645"/>
                </a:lnTo>
                <a:lnTo>
                  <a:pt x="50223" y="4190763"/>
                </a:lnTo>
                <a:lnTo>
                  <a:pt x="19032" y="4159572"/>
                </a:lnTo>
                <a:lnTo>
                  <a:pt x="2150" y="4118818"/>
                </a:lnTo>
                <a:lnTo>
                  <a:pt x="537" y="4107897"/>
                </a:lnTo>
                <a:lnTo>
                  <a:pt x="0" y="4096761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9344025" cy="4210050"/>
          </a:xfrm>
          <a:custGeom>
            <a:avLst/>
            <a:gdLst/>
            <a:ahLst/>
            <a:cxnLst/>
            <a:rect l="l" t="t" r="r" b="b"/>
            <a:pathLst>
              <a:path w="9344025" h="4210050">
                <a:moveTo>
                  <a:pt x="9238411" y="0"/>
                </a:moveTo>
                <a:lnTo>
                  <a:pt x="105608" y="0"/>
                </a:lnTo>
                <a:lnTo>
                  <a:pt x="98261" y="723"/>
                </a:lnTo>
                <a:lnTo>
                  <a:pt x="56405" y="14922"/>
                </a:lnTo>
                <a:lnTo>
                  <a:pt x="23172" y="44069"/>
                </a:lnTo>
                <a:lnTo>
                  <a:pt x="3621" y="83705"/>
                </a:lnTo>
                <a:lnTo>
                  <a:pt x="0" y="105613"/>
                </a:lnTo>
                <a:lnTo>
                  <a:pt x="0" y="4097016"/>
                </a:lnTo>
                <a:lnTo>
                  <a:pt x="0" y="4104437"/>
                </a:lnTo>
                <a:lnTo>
                  <a:pt x="11444" y="4147131"/>
                </a:lnTo>
                <a:lnTo>
                  <a:pt x="38352" y="4182190"/>
                </a:lnTo>
                <a:lnTo>
                  <a:pt x="76631" y="4204286"/>
                </a:lnTo>
                <a:lnTo>
                  <a:pt x="105608" y="4210051"/>
                </a:lnTo>
                <a:lnTo>
                  <a:pt x="9238411" y="4210051"/>
                </a:lnTo>
                <a:lnTo>
                  <a:pt x="9281109" y="4198606"/>
                </a:lnTo>
                <a:lnTo>
                  <a:pt x="9316161" y="4171693"/>
                </a:lnTo>
                <a:lnTo>
                  <a:pt x="9338259" y="4133414"/>
                </a:lnTo>
                <a:lnTo>
                  <a:pt x="9344025" y="4104437"/>
                </a:lnTo>
                <a:lnTo>
                  <a:pt x="9344025" y="105613"/>
                </a:lnTo>
                <a:lnTo>
                  <a:pt x="9332582" y="62915"/>
                </a:lnTo>
                <a:lnTo>
                  <a:pt x="9305671" y="27851"/>
                </a:lnTo>
                <a:lnTo>
                  <a:pt x="9267393" y="5765"/>
                </a:lnTo>
                <a:lnTo>
                  <a:pt x="9245765" y="723"/>
                </a:lnTo>
                <a:lnTo>
                  <a:pt x="9238411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797" y="600901"/>
            <a:ext cx="7182484" cy="64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48B6A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7677" y="946404"/>
            <a:ext cx="8418195" cy="2715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80207" y="3826764"/>
            <a:ext cx="2993136" cy="205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67677" y="3826764"/>
            <a:ext cx="2151316" cy="205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34556" y="3826764"/>
            <a:ext cx="2151316" cy="205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4114800"/>
            <a:chOff x="0" y="0"/>
            <a:chExt cx="9344025" cy="411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4114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4114800"/>
            </a:xfrm>
            <a:custGeom>
              <a:avLst/>
              <a:gdLst/>
              <a:ahLst/>
              <a:cxnLst/>
              <a:rect l="l" t="t" r="r" b="b"/>
              <a:pathLst>
                <a:path w="9344025" h="41148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41148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4114800">
                  <a:moveTo>
                    <a:pt x="9344024" y="4001764"/>
                  </a:moveTo>
                  <a:lnTo>
                    <a:pt x="9335413" y="4045019"/>
                  </a:lnTo>
                  <a:lnTo>
                    <a:pt x="9310915" y="4081690"/>
                  </a:lnTo>
                  <a:lnTo>
                    <a:pt x="9274238" y="4106197"/>
                  </a:lnTo>
                  <a:lnTo>
                    <a:pt x="9230994" y="4114799"/>
                  </a:lnTo>
                  <a:lnTo>
                    <a:pt x="9344024" y="4114799"/>
                  </a:lnTo>
                  <a:lnTo>
                    <a:pt x="9344024" y="4001764"/>
                  </a:lnTo>
                  <a:close/>
                </a:path>
                <a:path w="9344025" h="4114800">
                  <a:moveTo>
                    <a:pt x="0" y="4001764"/>
                  </a:moveTo>
                  <a:lnTo>
                    <a:pt x="0" y="4114799"/>
                  </a:lnTo>
                  <a:lnTo>
                    <a:pt x="113034" y="4114799"/>
                  </a:lnTo>
                  <a:lnTo>
                    <a:pt x="101898" y="4114262"/>
                  </a:lnTo>
                  <a:lnTo>
                    <a:pt x="90977" y="4112649"/>
                  </a:lnTo>
                  <a:lnTo>
                    <a:pt x="50223" y="4095767"/>
                  </a:lnTo>
                  <a:lnTo>
                    <a:pt x="19032" y="4064575"/>
                  </a:lnTo>
                  <a:lnTo>
                    <a:pt x="2150" y="4023821"/>
                  </a:lnTo>
                  <a:lnTo>
                    <a:pt x="537" y="4012900"/>
                  </a:lnTo>
                  <a:lnTo>
                    <a:pt x="0" y="4001764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4114800"/>
            </a:xfrm>
            <a:custGeom>
              <a:avLst/>
              <a:gdLst/>
              <a:ahLst/>
              <a:cxnLst/>
              <a:rect l="l" t="t" r="r" b="b"/>
              <a:pathLst>
                <a:path w="9344025" h="41148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41148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4114800">
                  <a:moveTo>
                    <a:pt x="9344024" y="4001764"/>
                  </a:moveTo>
                  <a:lnTo>
                    <a:pt x="9335413" y="4045019"/>
                  </a:lnTo>
                  <a:lnTo>
                    <a:pt x="9310915" y="4081690"/>
                  </a:lnTo>
                  <a:lnTo>
                    <a:pt x="9274238" y="4106197"/>
                  </a:lnTo>
                  <a:lnTo>
                    <a:pt x="9230994" y="4114799"/>
                  </a:lnTo>
                  <a:lnTo>
                    <a:pt x="9344024" y="4114799"/>
                  </a:lnTo>
                  <a:lnTo>
                    <a:pt x="9344024" y="4001764"/>
                  </a:lnTo>
                  <a:close/>
                </a:path>
                <a:path w="9344025" h="4114800">
                  <a:moveTo>
                    <a:pt x="0" y="4001764"/>
                  </a:moveTo>
                  <a:lnTo>
                    <a:pt x="0" y="4114799"/>
                  </a:lnTo>
                  <a:lnTo>
                    <a:pt x="113034" y="4114799"/>
                  </a:lnTo>
                  <a:lnTo>
                    <a:pt x="101898" y="4114262"/>
                  </a:lnTo>
                  <a:lnTo>
                    <a:pt x="90977" y="4112649"/>
                  </a:lnTo>
                  <a:lnTo>
                    <a:pt x="50223" y="4095767"/>
                  </a:lnTo>
                  <a:lnTo>
                    <a:pt x="19032" y="4064575"/>
                  </a:lnTo>
                  <a:lnTo>
                    <a:pt x="2150" y="4023821"/>
                  </a:lnTo>
                  <a:lnTo>
                    <a:pt x="537" y="4012900"/>
                  </a:lnTo>
                  <a:lnTo>
                    <a:pt x="0" y="400176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4114800"/>
            </a:xfrm>
            <a:custGeom>
              <a:avLst/>
              <a:gdLst/>
              <a:ahLst/>
              <a:cxnLst/>
              <a:rect l="l" t="t" r="r" b="b"/>
              <a:pathLst>
                <a:path w="9344025" h="41148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001765"/>
                  </a:lnTo>
                  <a:lnTo>
                    <a:pt x="0" y="4009186"/>
                  </a:lnTo>
                  <a:lnTo>
                    <a:pt x="11444" y="4051880"/>
                  </a:lnTo>
                  <a:lnTo>
                    <a:pt x="38352" y="4086939"/>
                  </a:lnTo>
                  <a:lnTo>
                    <a:pt x="76631" y="4109035"/>
                  </a:lnTo>
                  <a:lnTo>
                    <a:pt x="105608" y="4114800"/>
                  </a:lnTo>
                  <a:lnTo>
                    <a:pt x="9238411" y="4114800"/>
                  </a:lnTo>
                  <a:lnTo>
                    <a:pt x="9281109" y="4103355"/>
                  </a:lnTo>
                  <a:lnTo>
                    <a:pt x="9316161" y="4076442"/>
                  </a:lnTo>
                  <a:lnTo>
                    <a:pt x="9338259" y="4038163"/>
                  </a:lnTo>
                  <a:lnTo>
                    <a:pt x="9344025" y="4009186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3797" y="2267775"/>
            <a:ext cx="4582795" cy="19300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dirty="0">
                <a:solidFill>
                  <a:srgbClr val="48B6A3"/>
                </a:solidFill>
                <a:latin typeface="Trebuchet MS"/>
                <a:cs typeface="Trebuchet MS"/>
              </a:rPr>
              <a:t>Hotel</a:t>
            </a:r>
            <a:r>
              <a:rPr sz="4100" spc="-195" dirty="0">
                <a:solidFill>
                  <a:srgbClr val="48B6A3"/>
                </a:solidFill>
                <a:latin typeface="Trebuchet MS"/>
                <a:cs typeface="Trebuchet MS"/>
              </a:rPr>
              <a:t> </a:t>
            </a:r>
            <a:r>
              <a:rPr sz="4100" spc="80" dirty="0">
                <a:solidFill>
                  <a:srgbClr val="48B6A3"/>
                </a:solidFill>
                <a:latin typeface="Trebuchet MS"/>
                <a:cs typeface="Trebuchet MS"/>
              </a:rPr>
              <a:t>Data</a:t>
            </a:r>
            <a:r>
              <a:rPr sz="4100" spc="-190" dirty="0">
                <a:solidFill>
                  <a:srgbClr val="48B6A3"/>
                </a:solidFill>
                <a:latin typeface="Trebuchet MS"/>
                <a:cs typeface="Trebuchet MS"/>
              </a:rPr>
              <a:t> </a:t>
            </a:r>
            <a:r>
              <a:rPr sz="4100" spc="120" dirty="0">
                <a:solidFill>
                  <a:srgbClr val="48B6A3"/>
                </a:solidFill>
                <a:latin typeface="Trebuchet MS"/>
                <a:cs typeface="Trebuchet MS"/>
              </a:rPr>
              <a:t>Insights</a:t>
            </a:r>
            <a:endParaRPr lang="ar-EG" sz="4100" spc="120" dirty="0">
              <a:solidFill>
                <a:srgbClr val="48B6A3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ar-EG" sz="4100" spc="120" dirty="0">
              <a:solidFill>
                <a:srgbClr val="48B6A3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ar-EG" sz="4100" dirty="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" y="19049"/>
            <a:ext cx="9305924" cy="2047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D1B0E-597C-9761-D2E9-1CD1BAA66867}"/>
              </a:ext>
            </a:extLst>
          </p:cNvPr>
          <p:cNvSpPr txBox="1"/>
          <p:nvPr/>
        </p:nvSpPr>
        <p:spPr>
          <a:xfrm>
            <a:off x="19050" y="2870200"/>
            <a:ext cx="7550150" cy="2059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40187" lvl="1" indent="-520093" algn="l">
              <a:buFont typeface="Arial"/>
              <a:buChar char="•"/>
            </a:pPr>
            <a:endParaRPr lang="ar-EG" dirty="0">
              <a:solidFill>
                <a:schemeClr val="tx1"/>
              </a:solidFill>
              <a:sym typeface="Acorn"/>
            </a:endParaRPr>
          </a:p>
          <a:p>
            <a:pPr marL="1040187" lvl="1" indent="-520093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sym typeface="Acorn"/>
              </a:rPr>
              <a:t>Graduation Project</a:t>
            </a:r>
          </a:p>
          <a:p>
            <a:pPr marL="1040187" lvl="1" indent="-520093" algn="l">
              <a:lnSpc>
                <a:spcPts val="6745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Acorn"/>
                <a:ea typeface="Acorn"/>
                <a:cs typeface="Acorn"/>
                <a:sym typeface="Acorn"/>
              </a:rPr>
              <a:t>Supervisor: Prof. Ihab El </a:t>
            </a:r>
            <a:r>
              <a:rPr lang="en-US" dirty="0" err="1">
                <a:solidFill>
                  <a:schemeClr val="tx1"/>
                </a:solidFill>
                <a:latin typeface="Acorn"/>
                <a:ea typeface="Acorn"/>
                <a:cs typeface="Acorn"/>
                <a:sym typeface="Acorn"/>
              </a:rPr>
              <a:t>Khodary</a:t>
            </a:r>
            <a:endParaRPr lang="en-US" dirty="0">
              <a:solidFill>
                <a:schemeClr val="tx1"/>
              </a:solidFill>
              <a:latin typeface="Acorn"/>
              <a:ea typeface="Acorn"/>
              <a:cs typeface="Acorn"/>
              <a:sym typeface="Acorn"/>
            </a:endParaRPr>
          </a:p>
          <a:p>
            <a:pPr marL="1040187" lvl="1" indent="-520093" algn="l">
              <a:buFont typeface="Arial"/>
              <a:buChar char="•"/>
            </a:pPr>
            <a:endParaRPr lang="en-US" dirty="0">
              <a:solidFill>
                <a:schemeClr val="tx1"/>
              </a:solidFill>
              <a:sym typeface="Acorn"/>
            </a:endParaRPr>
          </a:p>
          <a:p>
            <a:pPr marL="520094" lvl="1" algn="l"/>
            <a:endParaRPr lang="en-US" dirty="0">
              <a:solidFill>
                <a:schemeClr val="tx1"/>
              </a:solidFill>
              <a:sym typeface="Acor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3524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4"/>
              <a:ext cx="9344025" cy="35242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4"/>
              <a:ext cx="9344025" cy="3524250"/>
            </a:xfrm>
            <a:custGeom>
              <a:avLst/>
              <a:gdLst/>
              <a:ahLst/>
              <a:cxnLst/>
              <a:rect l="l" t="t" r="r" b="b"/>
              <a:pathLst>
                <a:path w="9344025" h="35242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3"/>
                  </a:lnTo>
                  <a:lnTo>
                    <a:pt x="2150" y="90724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35242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24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3524250">
                  <a:moveTo>
                    <a:pt x="9344024" y="3410961"/>
                  </a:moveTo>
                  <a:lnTo>
                    <a:pt x="9335413" y="3454216"/>
                  </a:lnTo>
                  <a:lnTo>
                    <a:pt x="9310915" y="3490887"/>
                  </a:lnTo>
                  <a:lnTo>
                    <a:pt x="9274238" y="3515389"/>
                  </a:lnTo>
                  <a:lnTo>
                    <a:pt x="9230994" y="3523996"/>
                  </a:lnTo>
                  <a:lnTo>
                    <a:pt x="9344024" y="3523996"/>
                  </a:lnTo>
                  <a:lnTo>
                    <a:pt x="9344024" y="3410961"/>
                  </a:lnTo>
                  <a:close/>
                </a:path>
                <a:path w="9344025" h="3524250">
                  <a:moveTo>
                    <a:pt x="0" y="3410961"/>
                  </a:moveTo>
                  <a:lnTo>
                    <a:pt x="0" y="3523996"/>
                  </a:lnTo>
                  <a:lnTo>
                    <a:pt x="113034" y="3523996"/>
                  </a:lnTo>
                  <a:lnTo>
                    <a:pt x="101898" y="3523459"/>
                  </a:lnTo>
                  <a:lnTo>
                    <a:pt x="90977" y="3521845"/>
                  </a:lnTo>
                  <a:lnTo>
                    <a:pt x="50223" y="3504963"/>
                  </a:lnTo>
                  <a:lnTo>
                    <a:pt x="19032" y="3473772"/>
                  </a:lnTo>
                  <a:lnTo>
                    <a:pt x="2150" y="3433018"/>
                  </a:lnTo>
                  <a:lnTo>
                    <a:pt x="537" y="3422098"/>
                  </a:lnTo>
                  <a:lnTo>
                    <a:pt x="0" y="3410961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54"/>
              <a:ext cx="9344025" cy="3524250"/>
            </a:xfrm>
            <a:custGeom>
              <a:avLst/>
              <a:gdLst/>
              <a:ahLst/>
              <a:cxnLst/>
              <a:rect l="l" t="t" r="r" b="b"/>
              <a:pathLst>
                <a:path w="9344025" h="35242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3"/>
                  </a:lnTo>
                  <a:lnTo>
                    <a:pt x="2150" y="90724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35242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24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3524250">
                  <a:moveTo>
                    <a:pt x="9344024" y="3410961"/>
                  </a:moveTo>
                  <a:lnTo>
                    <a:pt x="9335413" y="3454216"/>
                  </a:lnTo>
                  <a:lnTo>
                    <a:pt x="9310915" y="3490887"/>
                  </a:lnTo>
                  <a:lnTo>
                    <a:pt x="9274238" y="3515389"/>
                  </a:lnTo>
                  <a:lnTo>
                    <a:pt x="9230994" y="3523996"/>
                  </a:lnTo>
                  <a:lnTo>
                    <a:pt x="9344024" y="3523996"/>
                  </a:lnTo>
                  <a:lnTo>
                    <a:pt x="9344024" y="3410961"/>
                  </a:lnTo>
                  <a:close/>
                </a:path>
                <a:path w="9344025" h="3524250">
                  <a:moveTo>
                    <a:pt x="0" y="3410961"/>
                  </a:moveTo>
                  <a:lnTo>
                    <a:pt x="0" y="3523996"/>
                  </a:lnTo>
                  <a:lnTo>
                    <a:pt x="113034" y="3523996"/>
                  </a:lnTo>
                  <a:lnTo>
                    <a:pt x="101898" y="3523459"/>
                  </a:lnTo>
                  <a:lnTo>
                    <a:pt x="90977" y="3521845"/>
                  </a:lnTo>
                  <a:lnTo>
                    <a:pt x="50223" y="3504963"/>
                  </a:lnTo>
                  <a:lnTo>
                    <a:pt x="19032" y="3473772"/>
                  </a:lnTo>
                  <a:lnTo>
                    <a:pt x="2150" y="3433018"/>
                  </a:lnTo>
                  <a:lnTo>
                    <a:pt x="537" y="3422098"/>
                  </a:lnTo>
                  <a:lnTo>
                    <a:pt x="0" y="341096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524250"/>
            </a:xfrm>
            <a:custGeom>
              <a:avLst/>
              <a:gdLst/>
              <a:ahLst/>
              <a:cxnLst/>
              <a:rect l="l" t="t" r="r" b="b"/>
              <a:pathLst>
                <a:path w="9344025" h="35242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3411216"/>
                  </a:lnTo>
                  <a:lnTo>
                    <a:pt x="0" y="3418637"/>
                  </a:lnTo>
                  <a:lnTo>
                    <a:pt x="11444" y="3461331"/>
                  </a:lnTo>
                  <a:lnTo>
                    <a:pt x="38352" y="3496390"/>
                  </a:lnTo>
                  <a:lnTo>
                    <a:pt x="76631" y="3518486"/>
                  </a:lnTo>
                  <a:lnTo>
                    <a:pt x="105608" y="3524251"/>
                  </a:lnTo>
                  <a:lnTo>
                    <a:pt x="9238411" y="3524251"/>
                  </a:lnTo>
                  <a:lnTo>
                    <a:pt x="9281109" y="3512806"/>
                  </a:lnTo>
                  <a:lnTo>
                    <a:pt x="9316161" y="3485893"/>
                  </a:lnTo>
                  <a:lnTo>
                    <a:pt x="9338259" y="3447614"/>
                  </a:lnTo>
                  <a:lnTo>
                    <a:pt x="9344025" y="3418637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51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" y="19051"/>
              <a:ext cx="3162300" cy="34861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176270">
              <a:lnSpc>
                <a:spcPct val="100000"/>
              </a:lnSpc>
              <a:spcBef>
                <a:spcPts val="114"/>
              </a:spcBef>
            </a:pPr>
            <a:r>
              <a:rPr spc="-65" dirty="0"/>
              <a:t>Data</a:t>
            </a:r>
            <a:r>
              <a:rPr spc="-240" dirty="0"/>
              <a:t> </a:t>
            </a:r>
            <a:r>
              <a:rPr spc="-45" dirty="0"/>
              <a:t>Description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733800" y="1257300"/>
            <a:ext cx="2895600" cy="238125"/>
            <a:chOff x="3733800" y="1257300"/>
            <a:chExt cx="2895600" cy="238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800" y="1257300"/>
              <a:ext cx="209549" cy="2381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62699" y="1272400"/>
              <a:ext cx="266700" cy="211454"/>
            </a:xfrm>
            <a:custGeom>
              <a:avLst/>
              <a:gdLst/>
              <a:ahLst/>
              <a:cxnLst/>
              <a:rect l="l" t="t" r="r" b="b"/>
              <a:pathLst>
                <a:path w="266700" h="211455">
                  <a:moveTo>
                    <a:pt x="17564" y="30124"/>
                  </a:moveTo>
                  <a:lnTo>
                    <a:pt x="5029" y="30124"/>
                  </a:lnTo>
                  <a:lnTo>
                    <a:pt x="0" y="35166"/>
                  </a:lnTo>
                  <a:lnTo>
                    <a:pt x="85" y="147300"/>
                  </a:lnTo>
                  <a:lnTo>
                    <a:pt x="18751" y="192150"/>
                  </a:lnTo>
                  <a:lnTo>
                    <a:pt x="64020" y="210908"/>
                  </a:lnTo>
                  <a:lnTo>
                    <a:pt x="220929" y="210908"/>
                  </a:lnTo>
                  <a:lnTo>
                    <a:pt x="225962" y="205875"/>
                  </a:lnTo>
                  <a:lnTo>
                    <a:pt x="225971" y="193344"/>
                  </a:lnTo>
                  <a:lnTo>
                    <a:pt x="220929" y="188302"/>
                  </a:lnTo>
                  <a:lnTo>
                    <a:pt x="64020" y="188302"/>
                  </a:lnTo>
                  <a:lnTo>
                    <a:pt x="47898" y="185048"/>
                  </a:lnTo>
                  <a:lnTo>
                    <a:pt x="34729" y="176171"/>
                  </a:lnTo>
                  <a:lnTo>
                    <a:pt x="25849" y="163003"/>
                  </a:lnTo>
                  <a:lnTo>
                    <a:pt x="22679" y="147300"/>
                  </a:lnTo>
                  <a:lnTo>
                    <a:pt x="22593" y="35166"/>
                  </a:lnTo>
                  <a:lnTo>
                    <a:pt x="17564" y="30124"/>
                  </a:lnTo>
                  <a:close/>
                </a:path>
                <a:path w="266700" h="211455">
                  <a:moveTo>
                    <a:pt x="241033" y="0"/>
                  </a:moveTo>
                  <a:lnTo>
                    <a:pt x="75323" y="0"/>
                  </a:lnTo>
                  <a:lnTo>
                    <a:pt x="63603" y="2370"/>
                  </a:lnTo>
                  <a:lnTo>
                    <a:pt x="54027" y="8832"/>
                  </a:lnTo>
                  <a:lnTo>
                    <a:pt x="47568" y="18409"/>
                  </a:lnTo>
                  <a:lnTo>
                    <a:pt x="45199" y="30124"/>
                  </a:lnTo>
                  <a:lnTo>
                    <a:pt x="45199" y="135585"/>
                  </a:lnTo>
                  <a:lnTo>
                    <a:pt x="75323" y="165709"/>
                  </a:lnTo>
                  <a:lnTo>
                    <a:pt x="241033" y="165709"/>
                  </a:lnTo>
                  <a:lnTo>
                    <a:pt x="252755" y="163338"/>
                  </a:lnTo>
                  <a:lnTo>
                    <a:pt x="262335" y="156876"/>
                  </a:lnTo>
                  <a:lnTo>
                    <a:pt x="266699" y="150410"/>
                  </a:lnTo>
                  <a:lnTo>
                    <a:pt x="266699" y="135585"/>
                  </a:lnTo>
                  <a:lnTo>
                    <a:pt x="89827" y="135585"/>
                  </a:lnTo>
                  <a:lnTo>
                    <a:pt x="85864" y="133083"/>
                  </a:lnTo>
                  <a:lnTo>
                    <a:pt x="82105" y="125272"/>
                  </a:lnTo>
                  <a:lnTo>
                    <a:pt x="82516" y="121500"/>
                  </a:lnTo>
                  <a:lnTo>
                    <a:pt x="82613" y="120611"/>
                  </a:lnTo>
                  <a:lnTo>
                    <a:pt x="85356" y="117220"/>
                  </a:lnTo>
                  <a:lnTo>
                    <a:pt x="117640" y="76873"/>
                  </a:lnTo>
                  <a:lnTo>
                    <a:pt x="120853" y="75323"/>
                  </a:lnTo>
                  <a:lnTo>
                    <a:pt x="150833" y="75323"/>
                  </a:lnTo>
                  <a:lnTo>
                    <a:pt x="160869" y="60261"/>
                  </a:lnTo>
                  <a:lnTo>
                    <a:pt x="103454" y="60261"/>
                  </a:lnTo>
                  <a:lnTo>
                    <a:pt x="101536" y="59880"/>
                  </a:lnTo>
                  <a:lnTo>
                    <a:pt x="90385" y="47193"/>
                  </a:lnTo>
                  <a:lnTo>
                    <a:pt x="90385" y="43192"/>
                  </a:lnTo>
                  <a:lnTo>
                    <a:pt x="103454" y="30124"/>
                  </a:lnTo>
                  <a:lnTo>
                    <a:pt x="266699" y="30124"/>
                  </a:lnTo>
                  <a:lnTo>
                    <a:pt x="266699" y="15298"/>
                  </a:lnTo>
                  <a:lnTo>
                    <a:pt x="262335" y="8832"/>
                  </a:lnTo>
                  <a:lnTo>
                    <a:pt x="252755" y="2370"/>
                  </a:lnTo>
                  <a:lnTo>
                    <a:pt x="241033" y="0"/>
                  </a:lnTo>
                  <a:close/>
                </a:path>
                <a:path w="266700" h="211455">
                  <a:moveTo>
                    <a:pt x="266699" y="45186"/>
                  </a:moveTo>
                  <a:lnTo>
                    <a:pt x="180771" y="45186"/>
                  </a:lnTo>
                  <a:lnTo>
                    <a:pt x="184529" y="47193"/>
                  </a:lnTo>
                  <a:lnTo>
                    <a:pt x="184391" y="47193"/>
                  </a:lnTo>
                  <a:lnTo>
                    <a:pt x="233933" y="121500"/>
                  </a:lnTo>
                  <a:lnTo>
                    <a:pt x="234128" y="125272"/>
                  </a:lnTo>
                  <a:lnTo>
                    <a:pt x="234162" y="125933"/>
                  </a:lnTo>
                  <a:lnTo>
                    <a:pt x="230315" y="133083"/>
                  </a:lnTo>
                  <a:lnTo>
                    <a:pt x="230212" y="133273"/>
                  </a:lnTo>
                  <a:lnTo>
                    <a:pt x="226390" y="135585"/>
                  </a:lnTo>
                  <a:lnTo>
                    <a:pt x="266699" y="135585"/>
                  </a:lnTo>
                  <a:lnTo>
                    <a:pt x="266699" y="45186"/>
                  </a:lnTo>
                  <a:close/>
                </a:path>
                <a:path w="266700" h="211455">
                  <a:moveTo>
                    <a:pt x="150833" y="75323"/>
                  </a:moveTo>
                  <a:lnTo>
                    <a:pt x="127723" y="75323"/>
                  </a:lnTo>
                  <a:lnTo>
                    <a:pt x="130975" y="76873"/>
                  </a:lnTo>
                  <a:lnTo>
                    <a:pt x="133083" y="79565"/>
                  </a:lnTo>
                  <a:lnTo>
                    <a:pt x="141236" y="89725"/>
                  </a:lnTo>
                  <a:lnTo>
                    <a:pt x="150833" y="75323"/>
                  </a:lnTo>
                  <a:close/>
                </a:path>
                <a:path w="266700" h="211455">
                  <a:moveTo>
                    <a:pt x="266699" y="30124"/>
                  </a:moveTo>
                  <a:lnTo>
                    <a:pt x="107454" y="30124"/>
                  </a:lnTo>
                  <a:lnTo>
                    <a:pt x="109372" y="30505"/>
                  </a:lnTo>
                  <a:lnTo>
                    <a:pt x="113068" y="32042"/>
                  </a:lnTo>
                  <a:lnTo>
                    <a:pt x="120510" y="43192"/>
                  </a:lnTo>
                  <a:lnTo>
                    <a:pt x="120510" y="47193"/>
                  </a:lnTo>
                  <a:lnTo>
                    <a:pt x="107454" y="60261"/>
                  </a:lnTo>
                  <a:lnTo>
                    <a:pt x="160869" y="60261"/>
                  </a:lnTo>
                  <a:lnTo>
                    <a:pt x="167555" y="50228"/>
                  </a:lnTo>
                  <a:lnTo>
                    <a:pt x="169631" y="47193"/>
                  </a:lnTo>
                  <a:lnTo>
                    <a:pt x="169496" y="47193"/>
                  </a:lnTo>
                  <a:lnTo>
                    <a:pt x="173240" y="45186"/>
                  </a:lnTo>
                  <a:lnTo>
                    <a:pt x="266699" y="45186"/>
                  </a:lnTo>
                  <a:lnTo>
                    <a:pt x="266699" y="30124"/>
                  </a:lnTo>
                  <a:close/>
                </a:path>
              </a:pathLst>
            </a:custGeom>
            <a:solidFill>
              <a:srgbClr val="577F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07257" y="1684940"/>
            <a:ext cx="1906905" cy="967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Dataset</a:t>
            </a:r>
            <a:r>
              <a:rPr sz="1450" spc="-7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Overview</a:t>
            </a:r>
            <a:endParaRPr sz="1450">
              <a:latin typeface="Lucida Sans Unicode"/>
              <a:cs typeface="Lucida Sans Unicode"/>
            </a:endParaRPr>
          </a:p>
          <a:p>
            <a:pPr marL="12700" marR="5080" indent="189230">
              <a:lnSpc>
                <a:spcPct val="119600"/>
              </a:lnSpc>
              <a:spcBef>
                <a:spcPts val="61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Data</a:t>
            </a:r>
            <a:r>
              <a:rPr sz="1150" spc="-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from two hotels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in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Portugal</a:t>
            </a:r>
            <a:r>
              <a:rPr sz="1150" spc="17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75" dirty="0">
                <a:solidFill>
                  <a:srgbClr val="2F2F2F"/>
                </a:solidFill>
                <a:latin typeface="Lucida Sans Unicode"/>
                <a:cs typeface="Lucida Sans Unicode"/>
              </a:rPr>
              <a:t>(2018-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2020).</a:t>
            </a:r>
            <a:endParaRPr sz="1150"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345"/>
              </a:spcBef>
              <a:buChar char="·"/>
              <a:tabLst>
                <a:tab pos="201930" algn="l"/>
              </a:tabLst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Total</a:t>
            </a:r>
            <a:r>
              <a:rPr sz="1150" spc="-4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records:</a:t>
            </a:r>
            <a:r>
              <a:rPr sz="1150" spc="-4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140,950.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3690" y="1684940"/>
            <a:ext cx="2421890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Data</a:t>
            </a:r>
            <a:r>
              <a:rPr sz="1450" spc="-10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Features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20900"/>
              </a:lnSpc>
              <a:spcBef>
                <a:spcPts val="600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Booking</a:t>
            </a:r>
            <a:r>
              <a:rPr sz="1150" spc="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details,</a:t>
            </a:r>
            <a:r>
              <a:rPr sz="1150" spc="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guest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information,</a:t>
            </a:r>
            <a:r>
              <a:rPr sz="1150" spc="114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reservation</a:t>
            </a:r>
            <a:r>
              <a:rPr sz="1150" spc="114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timing,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room</a:t>
            </a:r>
            <a:r>
              <a:rPr sz="1150" spc="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3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service</a:t>
            </a:r>
            <a:r>
              <a:rPr sz="1150" spc="3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information,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financial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pricing,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reservation status.</a:t>
            </a:r>
            <a:endParaRPr sz="1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797" y="2268061"/>
            <a:ext cx="245808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65" dirty="0">
                <a:solidFill>
                  <a:srgbClr val="48B6A3"/>
                </a:solidFill>
                <a:latin typeface="Lucida Sans Unicode"/>
                <a:cs typeface="Lucida Sans Unicode"/>
              </a:rPr>
              <a:t>Data</a:t>
            </a:r>
            <a:r>
              <a:rPr sz="2950" spc="-24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45" dirty="0">
                <a:solidFill>
                  <a:srgbClr val="48B6A3"/>
                </a:solidFill>
                <a:latin typeface="Lucida Sans Unicode"/>
                <a:cs typeface="Lucida Sans Unicode"/>
              </a:rPr>
              <a:t>Cleaning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935" y="3066065"/>
            <a:ext cx="6255385" cy="539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Handling</a:t>
            </a:r>
            <a:r>
              <a:rPr sz="1450" spc="-6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50" dirty="0">
                <a:solidFill>
                  <a:srgbClr val="48B6A3"/>
                </a:solidFill>
                <a:latin typeface="Lucida Sans Unicode"/>
                <a:cs typeface="Lucida Sans Unicode"/>
              </a:rPr>
              <a:t>Missing</a:t>
            </a:r>
            <a:r>
              <a:rPr sz="1450" spc="-6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Values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Actions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taken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for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missing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values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children,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country,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agent,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company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columns.</a:t>
            </a:r>
            <a:endParaRPr sz="11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930592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3410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8"/>
              <a:ext cx="9344025" cy="34099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8"/>
              <a:ext cx="9344025" cy="3409950"/>
            </a:xfrm>
            <a:custGeom>
              <a:avLst/>
              <a:gdLst/>
              <a:ahLst/>
              <a:cxnLst/>
              <a:rect l="l" t="t" r="r" b="b"/>
              <a:pathLst>
                <a:path w="9344025" h="3409950">
                  <a:moveTo>
                    <a:pt x="101898" y="0"/>
                  </a:moveTo>
                  <a:lnTo>
                    <a:pt x="0" y="0"/>
                  </a:lnTo>
                  <a:lnTo>
                    <a:pt x="0" y="112521"/>
                  </a:lnTo>
                  <a:lnTo>
                    <a:pt x="537" y="101389"/>
                  </a:lnTo>
                  <a:lnTo>
                    <a:pt x="2150" y="90470"/>
                  </a:lnTo>
                  <a:lnTo>
                    <a:pt x="19032" y="49714"/>
                  </a:lnTo>
                  <a:lnTo>
                    <a:pt x="50223" y="18521"/>
                  </a:lnTo>
                  <a:lnTo>
                    <a:pt x="90977" y="1643"/>
                  </a:lnTo>
                  <a:lnTo>
                    <a:pt x="101898" y="0"/>
                  </a:lnTo>
                  <a:close/>
                </a:path>
                <a:path w="9344025" h="3409950">
                  <a:moveTo>
                    <a:pt x="9344024" y="0"/>
                  </a:moveTo>
                  <a:lnTo>
                    <a:pt x="9242126" y="0"/>
                  </a:lnTo>
                  <a:lnTo>
                    <a:pt x="9253044" y="1643"/>
                  </a:lnTo>
                  <a:lnTo>
                    <a:pt x="9263748" y="4330"/>
                  </a:lnTo>
                  <a:lnTo>
                    <a:pt x="9302664" y="25104"/>
                  </a:lnTo>
                  <a:lnTo>
                    <a:pt x="9330660" y="59186"/>
                  </a:lnTo>
                  <a:lnTo>
                    <a:pt x="9343486" y="101389"/>
                  </a:lnTo>
                  <a:lnTo>
                    <a:pt x="9344024" y="112521"/>
                  </a:lnTo>
                  <a:lnTo>
                    <a:pt x="9344024" y="0"/>
                  </a:lnTo>
                  <a:close/>
                </a:path>
                <a:path w="9344025" h="3409950">
                  <a:moveTo>
                    <a:pt x="9344024" y="3296408"/>
                  </a:moveTo>
                  <a:lnTo>
                    <a:pt x="9335413" y="3339663"/>
                  </a:lnTo>
                  <a:lnTo>
                    <a:pt x="9310915" y="3376334"/>
                  </a:lnTo>
                  <a:lnTo>
                    <a:pt x="9274238" y="3400836"/>
                  </a:lnTo>
                  <a:lnTo>
                    <a:pt x="9230994" y="3409438"/>
                  </a:lnTo>
                  <a:lnTo>
                    <a:pt x="9344024" y="3409438"/>
                  </a:lnTo>
                  <a:lnTo>
                    <a:pt x="9344024" y="3296408"/>
                  </a:lnTo>
                  <a:close/>
                </a:path>
                <a:path w="9344025" h="3409950">
                  <a:moveTo>
                    <a:pt x="0" y="3296408"/>
                  </a:moveTo>
                  <a:lnTo>
                    <a:pt x="0" y="3409438"/>
                  </a:lnTo>
                  <a:lnTo>
                    <a:pt x="113034" y="3409438"/>
                  </a:lnTo>
                  <a:lnTo>
                    <a:pt x="101898" y="3408901"/>
                  </a:lnTo>
                  <a:lnTo>
                    <a:pt x="90977" y="3407288"/>
                  </a:lnTo>
                  <a:lnTo>
                    <a:pt x="50223" y="3390408"/>
                  </a:lnTo>
                  <a:lnTo>
                    <a:pt x="19032" y="3359217"/>
                  </a:lnTo>
                  <a:lnTo>
                    <a:pt x="2150" y="3318463"/>
                  </a:lnTo>
                  <a:lnTo>
                    <a:pt x="537" y="3307542"/>
                  </a:lnTo>
                  <a:lnTo>
                    <a:pt x="0" y="329640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08"/>
              <a:ext cx="9344025" cy="3409950"/>
            </a:xfrm>
            <a:custGeom>
              <a:avLst/>
              <a:gdLst/>
              <a:ahLst/>
              <a:cxnLst/>
              <a:rect l="l" t="t" r="r" b="b"/>
              <a:pathLst>
                <a:path w="9344025" h="3409950">
                  <a:moveTo>
                    <a:pt x="101898" y="0"/>
                  </a:moveTo>
                  <a:lnTo>
                    <a:pt x="0" y="0"/>
                  </a:lnTo>
                  <a:lnTo>
                    <a:pt x="0" y="112521"/>
                  </a:lnTo>
                  <a:lnTo>
                    <a:pt x="537" y="101389"/>
                  </a:lnTo>
                  <a:lnTo>
                    <a:pt x="2150" y="90470"/>
                  </a:lnTo>
                  <a:lnTo>
                    <a:pt x="19032" y="49714"/>
                  </a:lnTo>
                  <a:lnTo>
                    <a:pt x="50223" y="18521"/>
                  </a:lnTo>
                  <a:lnTo>
                    <a:pt x="90977" y="1643"/>
                  </a:lnTo>
                  <a:lnTo>
                    <a:pt x="101898" y="0"/>
                  </a:lnTo>
                  <a:close/>
                </a:path>
                <a:path w="9344025" h="3409950">
                  <a:moveTo>
                    <a:pt x="9344024" y="0"/>
                  </a:moveTo>
                  <a:lnTo>
                    <a:pt x="9242126" y="0"/>
                  </a:lnTo>
                  <a:lnTo>
                    <a:pt x="9253044" y="1643"/>
                  </a:lnTo>
                  <a:lnTo>
                    <a:pt x="9263748" y="4330"/>
                  </a:lnTo>
                  <a:lnTo>
                    <a:pt x="9302664" y="25104"/>
                  </a:lnTo>
                  <a:lnTo>
                    <a:pt x="9330660" y="59186"/>
                  </a:lnTo>
                  <a:lnTo>
                    <a:pt x="9343486" y="101389"/>
                  </a:lnTo>
                  <a:lnTo>
                    <a:pt x="9344024" y="112521"/>
                  </a:lnTo>
                  <a:lnTo>
                    <a:pt x="9344024" y="0"/>
                  </a:lnTo>
                  <a:close/>
                </a:path>
                <a:path w="9344025" h="3409950">
                  <a:moveTo>
                    <a:pt x="9344024" y="3296408"/>
                  </a:moveTo>
                  <a:lnTo>
                    <a:pt x="9335413" y="3339663"/>
                  </a:lnTo>
                  <a:lnTo>
                    <a:pt x="9310915" y="3376334"/>
                  </a:lnTo>
                  <a:lnTo>
                    <a:pt x="9274238" y="3400836"/>
                  </a:lnTo>
                  <a:lnTo>
                    <a:pt x="9230994" y="3409438"/>
                  </a:lnTo>
                  <a:lnTo>
                    <a:pt x="9344024" y="3409438"/>
                  </a:lnTo>
                  <a:lnTo>
                    <a:pt x="9344024" y="3296408"/>
                  </a:lnTo>
                  <a:close/>
                </a:path>
                <a:path w="9344025" h="3409950">
                  <a:moveTo>
                    <a:pt x="0" y="3296408"/>
                  </a:moveTo>
                  <a:lnTo>
                    <a:pt x="0" y="3409438"/>
                  </a:lnTo>
                  <a:lnTo>
                    <a:pt x="113034" y="3409438"/>
                  </a:lnTo>
                  <a:lnTo>
                    <a:pt x="101898" y="3408901"/>
                  </a:lnTo>
                  <a:lnTo>
                    <a:pt x="90977" y="3407288"/>
                  </a:lnTo>
                  <a:lnTo>
                    <a:pt x="50223" y="3390408"/>
                  </a:lnTo>
                  <a:lnTo>
                    <a:pt x="19032" y="3359217"/>
                  </a:lnTo>
                  <a:lnTo>
                    <a:pt x="2150" y="3318463"/>
                  </a:lnTo>
                  <a:lnTo>
                    <a:pt x="537" y="3307542"/>
                  </a:lnTo>
                  <a:lnTo>
                    <a:pt x="0" y="329640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409950"/>
            </a:xfrm>
            <a:custGeom>
              <a:avLst/>
              <a:gdLst/>
              <a:ahLst/>
              <a:cxnLst/>
              <a:rect l="l" t="t" r="r" b="b"/>
              <a:pathLst>
                <a:path w="9344025" h="34099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3296917"/>
                  </a:lnTo>
                  <a:lnTo>
                    <a:pt x="0" y="3304338"/>
                  </a:lnTo>
                  <a:lnTo>
                    <a:pt x="11444" y="3347027"/>
                  </a:lnTo>
                  <a:lnTo>
                    <a:pt x="38352" y="3382091"/>
                  </a:lnTo>
                  <a:lnTo>
                    <a:pt x="76631" y="3404187"/>
                  </a:lnTo>
                  <a:lnTo>
                    <a:pt x="105608" y="3409947"/>
                  </a:lnTo>
                  <a:lnTo>
                    <a:pt x="9238411" y="3409947"/>
                  </a:lnTo>
                  <a:lnTo>
                    <a:pt x="9281109" y="3398507"/>
                  </a:lnTo>
                  <a:lnTo>
                    <a:pt x="9316161" y="3371594"/>
                  </a:lnTo>
                  <a:lnTo>
                    <a:pt x="9338259" y="3333315"/>
                  </a:lnTo>
                  <a:lnTo>
                    <a:pt x="9344025" y="3304338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52"/>
              <a:ext cx="3324225" cy="337184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Exploratory</a:t>
            </a:r>
            <a:r>
              <a:rPr spc="-229" dirty="0"/>
              <a:t> </a:t>
            </a:r>
            <a:r>
              <a:rPr spc="-65" dirty="0"/>
              <a:t>Data</a:t>
            </a:r>
            <a:r>
              <a:rPr spc="-225" dirty="0"/>
              <a:t> </a:t>
            </a:r>
            <a:r>
              <a:rPr spc="-40" dirty="0"/>
              <a:t>Analysis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52450" y="1257300"/>
            <a:ext cx="2457450" cy="1704975"/>
            <a:chOff x="552450" y="1257300"/>
            <a:chExt cx="2457450" cy="1704975"/>
          </a:xfrm>
        </p:grpSpPr>
        <p:sp>
          <p:nvSpPr>
            <p:cNvPr id="10" name="object 10"/>
            <p:cNvSpPr/>
            <p:nvPr/>
          </p:nvSpPr>
          <p:spPr>
            <a:xfrm>
              <a:off x="557212" y="1262062"/>
              <a:ext cx="2447925" cy="1695450"/>
            </a:xfrm>
            <a:custGeom>
              <a:avLst/>
              <a:gdLst/>
              <a:ahLst/>
              <a:cxnLst/>
              <a:rect l="l" t="t" r="r" b="b"/>
              <a:pathLst>
                <a:path w="2447925" h="1695450">
                  <a:moveTo>
                    <a:pt x="2346756" y="0"/>
                  </a:moveTo>
                  <a:lnTo>
                    <a:pt x="101158" y="0"/>
                  </a:lnTo>
                  <a:lnTo>
                    <a:pt x="94118" y="685"/>
                  </a:lnTo>
                  <a:lnTo>
                    <a:pt x="54029" y="14300"/>
                  </a:lnTo>
                  <a:lnTo>
                    <a:pt x="22195" y="42202"/>
                  </a:lnTo>
                  <a:lnTo>
                    <a:pt x="3467" y="80175"/>
                  </a:lnTo>
                  <a:lnTo>
                    <a:pt x="0" y="101155"/>
                  </a:lnTo>
                  <a:lnTo>
                    <a:pt x="0" y="1587179"/>
                  </a:lnTo>
                  <a:lnTo>
                    <a:pt x="0" y="1594288"/>
                  </a:lnTo>
                  <a:lnTo>
                    <a:pt x="10963" y="1635182"/>
                  </a:lnTo>
                  <a:lnTo>
                    <a:pt x="36741" y="1668762"/>
                  </a:lnTo>
                  <a:lnTo>
                    <a:pt x="73407" y="1689925"/>
                  </a:lnTo>
                  <a:lnTo>
                    <a:pt x="101158" y="1695447"/>
                  </a:lnTo>
                  <a:lnTo>
                    <a:pt x="2346756" y="1695447"/>
                  </a:lnTo>
                  <a:lnTo>
                    <a:pt x="2387650" y="1684488"/>
                  </a:lnTo>
                  <a:lnTo>
                    <a:pt x="2421242" y="1658711"/>
                  </a:lnTo>
                  <a:lnTo>
                    <a:pt x="2442400" y="1622045"/>
                  </a:lnTo>
                  <a:lnTo>
                    <a:pt x="2447925" y="1594288"/>
                  </a:lnTo>
                  <a:lnTo>
                    <a:pt x="2447925" y="101155"/>
                  </a:lnTo>
                  <a:lnTo>
                    <a:pt x="2436964" y="60261"/>
                  </a:lnTo>
                  <a:lnTo>
                    <a:pt x="2411183" y="26682"/>
                  </a:lnTo>
                  <a:lnTo>
                    <a:pt x="2374519" y="5524"/>
                  </a:lnTo>
                  <a:lnTo>
                    <a:pt x="2353805" y="685"/>
                  </a:lnTo>
                  <a:lnTo>
                    <a:pt x="2346756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7212" y="1262062"/>
              <a:ext cx="2447925" cy="1695450"/>
            </a:xfrm>
            <a:custGeom>
              <a:avLst/>
              <a:gdLst/>
              <a:ahLst/>
              <a:cxnLst/>
              <a:rect l="l" t="t" r="r" b="b"/>
              <a:pathLst>
                <a:path w="2447925" h="1695450">
                  <a:moveTo>
                    <a:pt x="0" y="1587179"/>
                  </a:moveTo>
                  <a:lnTo>
                    <a:pt x="0" y="108267"/>
                  </a:lnTo>
                  <a:lnTo>
                    <a:pt x="0" y="101155"/>
                  </a:lnTo>
                  <a:lnTo>
                    <a:pt x="694" y="94119"/>
                  </a:lnTo>
                  <a:lnTo>
                    <a:pt x="14297" y="54025"/>
                  </a:lnTo>
                  <a:lnTo>
                    <a:pt x="18246" y="48120"/>
                  </a:lnTo>
                  <a:lnTo>
                    <a:pt x="22195" y="42202"/>
                  </a:lnTo>
                  <a:lnTo>
                    <a:pt x="54029" y="14300"/>
                  </a:lnTo>
                  <a:lnTo>
                    <a:pt x="87148" y="2082"/>
                  </a:lnTo>
                  <a:lnTo>
                    <a:pt x="94118" y="685"/>
                  </a:lnTo>
                  <a:lnTo>
                    <a:pt x="101158" y="0"/>
                  </a:lnTo>
                  <a:lnTo>
                    <a:pt x="108272" y="0"/>
                  </a:lnTo>
                  <a:lnTo>
                    <a:pt x="2339657" y="0"/>
                  </a:lnTo>
                  <a:lnTo>
                    <a:pt x="2346756" y="0"/>
                  </a:lnTo>
                  <a:lnTo>
                    <a:pt x="2353805" y="685"/>
                  </a:lnTo>
                  <a:lnTo>
                    <a:pt x="2360777" y="2082"/>
                  </a:lnTo>
                  <a:lnTo>
                    <a:pt x="2367749" y="3467"/>
                  </a:lnTo>
                  <a:lnTo>
                    <a:pt x="2399804" y="18249"/>
                  </a:lnTo>
                  <a:lnTo>
                    <a:pt x="2405722" y="22199"/>
                  </a:lnTo>
                  <a:lnTo>
                    <a:pt x="2429675" y="48120"/>
                  </a:lnTo>
                  <a:lnTo>
                    <a:pt x="2433624" y="54025"/>
                  </a:lnTo>
                  <a:lnTo>
                    <a:pt x="2436964" y="60261"/>
                  </a:lnTo>
                  <a:lnTo>
                    <a:pt x="2439682" y="66840"/>
                  </a:lnTo>
                  <a:lnTo>
                    <a:pt x="2442400" y="73406"/>
                  </a:lnTo>
                  <a:lnTo>
                    <a:pt x="2444457" y="80175"/>
                  </a:lnTo>
                  <a:lnTo>
                    <a:pt x="2445842" y="87147"/>
                  </a:lnTo>
                  <a:lnTo>
                    <a:pt x="2447226" y="94119"/>
                  </a:lnTo>
                  <a:lnTo>
                    <a:pt x="2447925" y="101155"/>
                  </a:lnTo>
                  <a:lnTo>
                    <a:pt x="2447925" y="108267"/>
                  </a:lnTo>
                  <a:lnTo>
                    <a:pt x="2447925" y="1587179"/>
                  </a:lnTo>
                  <a:lnTo>
                    <a:pt x="2447925" y="1594288"/>
                  </a:lnTo>
                  <a:lnTo>
                    <a:pt x="2447226" y="1601327"/>
                  </a:lnTo>
                  <a:lnTo>
                    <a:pt x="2433624" y="1641417"/>
                  </a:lnTo>
                  <a:lnTo>
                    <a:pt x="2405722" y="1673251"/>
                  </a:lnTo>
                  <a:lnTo>
                    <a:pt x="2399804" y="1677200"/>
                  </a:lnTo>
                  <a:lnTo>
                    <a:pt x="2393899" y="1681149"/>
                  </a:lnTo>
                  <a:lnTo>
                    <a:pt x="2387650" y="1684488"/>
                  </a:lnTo>
                  <a:lnTo>
                    <a:pt x="2381084" y="1687206"/>
                  </a:lnTo>
                  <a:lnTo>
                    <a:pt x="2374519" y="1689925"/>
                  </a:lnTo>
                  <a:lnTo>
                    <a:pt x="2367749" y="1691979"/>
                  </a:lnTo>
                  <a:lnTo>
                    <a:pt x="2360777" y="1693368"/>
                  </a:lnTo>
                  <a:lnTo>
                    <a:pt x="2353805" y="1694757"/>
                  </a:lnTo>
                  <a:lnTo>
                    <a:pt x="2346756" y="1695447"/>
                  </a:lnTo>
                  <a:lnTo>
                    <a:pt x="2339657" y="1695447"/>
                  </a:lnTo>
                  <a:lnTo>
                    <a:pt x="108272" y="1695447"/>
                  </a:lnTo>
                  <a:lnTo>
                    <a:pt x="101158" y="1695447"/>
                  </a:lnTo>
                  <a:lnTo>
                    <a:pt x="94118" y="1694757"/>
                  </a:lnTo>
                  <a:lnTo>
                    <a:pt x="87148" y="1693368"/>
                  </a:lnTo>
                  <a:lnTo>
                    <a:pt x="80173" y="1691979"/>
                  </a:lnTo>
                  <a:lnTo>
                    <a:pt x="73407" y="1689925"/>
                  </a:lnTo>
                  <a:lnTo>
                    <a:pt x="66838" y="1687206"/>
                  </a:lnTo>
                  <a:lnTo>
                    <a:pt x="60270" y="1684488"/>
                  </a:lnTo>
                  <a:lnTo>
                    <a:pt x="26685" y="1658711"/>
                  </a:lnTo>
                  <a:lnTo>
                    <a:pt x="5521" y="1622045"/>
                  </a:lnTo>
                  <a:lnTo>
                    <a:pt x="0" y="1594288"/>
                  </a:lnTo>
                  <a:lnTo>
                    <a:pt x="0" y="1587179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3460" y="1418240"/>
            <a:ext cx="2153285" cy="1377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450" spc="-7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</a:t>
            </a:r>
            <a:endParaRPr sz="1450">
              <a:latin typeface="Lucida Sans Unicode"/>
              <a:cs typeface="Lucida Sans Unicode"/>
            </a:endParaRPr>
          </a:p>
          <a:p>
            <a:pPr marL="12700" marR="172085" indent="189230">
              <a:lnSpc>
                <a:spcPct val="119600"/>
              </a:lnSpc>
              <a:spcBef>
                <a:spcPts val="61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Distribution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customer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types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categories.</a:t>
            </a:r>
            <a:endParaRPr sz="1150">
              <a:latin typeface="Lucida Sans Unicode"/>
              <a:cs typeface="Lucida Sans Unicode"/>
            </a:endParaRPr>
          </a:p>
          <a:p>
            <a:pPr marL="12700" marR="147320" indent="189230">
              <a:lnSpc>
                <a:spcPct val="119600"/>
              </a:lnSpc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Insights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on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demographics</a:t>
            </a:r>
            <a:r>
              <a:rPr sz="1150" spc="7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7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booking behaviors.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2450" y="3234356"/>
            <a:ext cx="2447925" cy="1704975"/>
            <a:chOff x="3171825" y="1257300"/>
            <a:chExt cx="2447925" cy="1704975"/>
          </a:xfrm>
        </p:grpSpPr>
        <p:sp>
          <p:nvSpPr>
            <p:cNvPr id="14" name="object 14"/>
            <p:cNvSpPr/>
            <p:nvPr/>
          </p:nvSpPr>
          <p:spPr>
            <a:xfrm>
              <a:off x="3176587" y="1262062"/>
              <a:ext cx="2438400" cy="1695450"/>
            </a:xfrm>
            <a:custGeom>
              <a:avLst/>
              <a:gdLst/>
              <a:ahLst/>
              <a:cxnLst/>
              <a:rect l="l" t="t" r="r" b="b"/>
              <a:pathLst>
                <a:path w="2438400" h="1695450">
                  <a:moveTo>
                    <a:pt x="2337231" y="0"/>
                  </a:moveTo>
                  <a:lnTo>
                    <a:pt x="101155" y="0"/>
                  </a:lnTo>
                  <a:lnTo>
                    <a:pt x="94119" y="685"/>
                  </a:lnTo>
                  <a:lnTo>
                    <a:pt x="54025" y="14300"/>
                  </a:lnTo>
                  <a:lnTo>
                    <a:pt x="22199" y="42202"/>
                  </a:lnTo>
                  <a:lnTo>
                    <a:pt x="3467" y="80175"/>
                  </a:lnTo>
                  <a:lnTo>
                    <a:pt x="0" y="101155"/>
                  </a:lnTo>
                  <a:lnTo>
                    <a:pt x="0" y="1587179"/>
                  </a:lnTo>
                  <a:lnTo>
                    <a:pt x="0" y="1594288"/>
                  </a:lnTo>
                  <a:lnTo>
                    <a:pt x="10960" y="1635182"/>
                  </a:lnTo>
                  <a:lnTo>
                    <a:pt x="36741" y="1668762"/>
                  </a:lnTo>
                  <a:lnTo>
                    <a:pt x="73406" y="1689925"/>
                  </a:lnTo>
                  <a:lnTo>
                    <a:pt x="101155" y="1695447"/>
                  </a:lnTo>
                  <a:lnTo>
                    <a:pt x="2337231" y="1695447"/>
                  </a:lnTo>
                  <a:lnTo>
                    <a:pt x="2378125" y="1684488"/>
                  </a:lnTo>
                  <a:lnTo>
                    <a:pt x="2411717" y="1658711"/>
                  </a:lnTo>
                  <a:lnTo>
                    <a:pt x="2432875" y="1622045"/>
                  </a:lnTo>
                  <a:lnTo>
                    <a:pt x="2438400" y="1594288"/>
                  </a:lnTo>
                  <a:lnTo>
                    <a:pt x="2438400" y="101155"/>
                  </a:lnTo>
                  <a:lnTo>
                    <a:pt x="2427439" y="60261"/>
                  </a:lnTo>
                  <a:lnTo>
                    <a:pt x="2401658" y="26682"/>
                  </a:lnTo>
                  <a:lnTo>
                    <a:pt x="2364994" y="5524"/>
                  </a:lnTo>
                  <a:lnTo>
                    <a:pt x="2344280" y="685"/>
                  </a:lnTo>
                  <a:lnTo>
                    <a:pt x="2337231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6587" y="1262062"/>
              <a:ext cx="2438400" cy="1695450"/>
            </a:xfrm>
            <a:custGeom>
              <a:avLst/>
              <a:gdLst/>
              <a:ahLst/>
              <a:cxnLst/>
              <a:rect l="l" t="t" r="r" b="b"/>
              <a:pathLst>
                <a:path w="2438400" h="1695450">
                  <a:moveTo>
                    <a:pt x="0" y="1587179"/>
                  </a:moveTo>
                  <a:lnTo>
                    <a:pt x="0" y="108267"/>
                  </a:lnTo>
                  <a:lnTo>
                    <a:pt x="0" y="101155"/>
                  </a:lnTo>
                  <a:lnTo>
                    <a:pt x="698" y="94119"/>
                  </a:lnTo>
                  <a:lnTo>
                    <a:pt x="2082" y="87147"/>
                  </a:lnTo>
                  <a:lnTo>
                    <a:pt x="3467" y="80175"/>
                  </a:lnTo>
                  <a:lnTo>
                    <a:pt x="5524" y="73406"/>
                  </a:lnTo>
                  <a:lnTo>
                    <a:pt x="8242" y="66840"/>
                  </a:lnTo>
                  <a:lnTo>
                    <a:pt x="10960" y="60261"/>
                  </a:lnTo>
                  <a:lnTo>
                    <a:pt x="14300" y="54025"/>
                  </a:lnTo>
                  <a:lnTo>
                    <a:pt x="18249" y="48120"/>
                  </a:lnTo>
                  <a:lnTo>
                    <a:pt x="22199" y="42202"/>
                  </a:lnTo>
                  <a:lnTo>
                    <a:pt x="48120" y="18249"/>
                  </a:lnTo>
                  <a:lnTo>
                    <a:pt x="54025" y="14300"/>
                  </a:lnTo>
                  <a:lnTo>
                    <a:pt x="87147" y="2082"/>
                  </a:lnTo>
                  <a:lnTo>
                    <a:pt x="94119" y="685"/>
                  </a:lnTo>
                  <a:lnTo>
                    <a:pt x="101155" y="0"/>
                  </a:lnTo>
                  <a:lnTo>
                    <a:pt x="108267" y="0"/>
                  </a:lnTo>
                  <a:lnTo>
                    <a:pt x="2330132" y="0"/>
                  </a:lnTo>
                  <a:lnTo>
                    <a:pt x="2337231" y="0"/>
                  </a:lnTo>
                  <a:lnTo>
                    <a:pt x="2344280" y="685"/>
                  </a:lnTo>
                  <a:lnTo>
                    <a:pt x="2351252" y="2082"/>
                  </a:lnTo>
                  <a:lnTo>
                    <a:pt x="2358224" y="3467"/>
                  </a:lnTo>
                  <a:lnTo>
                    <a:pt x="2390279" y="18249"/>
                  </a:lnTo>
                  <a:lnTo>
                    <a:pt x="2396197" y="22199"/>
                  </a:lnTo>
                  <a:lnTo>
                    <a:pt x="2401658" y="26682"/>
                  </a:lnTo>
                  <a:lnTo>
                    <a:pt x="2406688" y="31711"/>
                  </a:lnTo>
                  <a:lnTo>
                    <a:pt x="2411717" y="36741"/>
                  </a:lnTo>
                  <a:lnTo>
                    <a:pt x="2416200" y="42202"/>
                  </a:lnTo>
                  <a:lnTo>
                    <a:pt x="2420150" y="48120"/>
                  </a:lnTo>
                  <a:lnTo>
                    <a:pt x="2424099" y="54025"/>
                  </a:lnTo>
                  <a:lnTo>
                    <a:pt x="2427439" y="60261"/>
                  </a:lnTo>
                  <a:lnTo>
                    <a:pt x="2430157" y="66840"/>
                  </a:lnTo>
                  <a:lnTo>
                    <a:pt x="2432875" y="73406"/>
                  </a:lnTo>
                  <a:lnTo>
                    <a:pt x="2434932" y="80175"/>
                  </a:lnTo>
                  <a:lnTo>
                    <a:pt x="2436317" y="87147"/>
                  </a:lnTo>
                  <a:lnTo>
                    <a:pt x="2437701" y="94119"/>
                  </a:lnTo>
                  <a:lnTo>
                    <a:pt x="2438400" y="101155"/>
                  </a:lnTo>
                  <a:lnTo>
                    <a:pt x="2438400" y="108267"/>
                  </a:lnTo>
                  <a:lnTo>
                    <a:pt x="2438400" y="1587179"/>
                  </a:lnTo>
                  <a:lnTo>
                    <a:pt x="2438400" y="1594288"/>
                  </a:lnTo>
                  <a:lnTo>
                    <a:pt x="2437701" y="1601327"/>
                  </a:lnTo>
                  <a:lnTo>
                    <a:pt x="2424099" y="1641417"/>
                  </a:lnTo>
                  <a:lnTo>
                    <a:pt x="2406688" y="1663736"/>
                  </a:lnTo>
                  <a:lnTo>
                    <a:pt x="2401658" y="1668762"/>
                  </a:lnTo>
                  <a:lnTo>
                    <a:pt x="2396197" y="1673251"/>
                  </a:lnTo>
                  <a:lnTo>
                    <a:pt x="2390279" y="1677200"/>
                  </a:lnTo>
                  <a:lnTo>
                    <a:pt x="2384374" y="1681149"/>
                  </a:lnTo>
                  <a:lnTo>
                    <a:pt x="2378125" y="1684488"/>
                  </a:lnTo>
                  <a:lnTo>
                    <a:pt x="2371559" y="1687206"/>
                  </a:lnTo>
                  <a:lnTo>
                    <a:pt x="2364994" y="1689925"/>
                  </a:lnTo>
                  <a:lnTo>
                    <a:pt x="2358224" y="1691979"/>
                  </a:lnTo>
                  <a:lnTo>
                    <a:pt x="2351252" y="1693368"/>
                  </a:lnTo>
                  <a:lnTo>
                    <a:pt x="2344280" y="1694757"/>
                  </a:lnTo>
                  <a:lnTo>
                    <a:pt x="2337231" y="1695447"/>
                  </a:lnTo>
                  <a:lnTo>
                    <a:pt x="2330132" y="1695447"/>
                  </a:lnTo>
                  <a:lnTo>
                    <a:pt x="108267" y="1695447"/>
                  </a:lnTo>
                  <a:lnTo>
                    <a:pt x="101155" y="1695447"/>
                  </a:lnTo>
                  <a:lnTo>
                    <a:pt x="94119" y="1694757"/>
                  </a:lnTo>
                  <a:lnTo>
                    <a:pt x="87147" y="1693368"/>
                  </a:lnTo>
                  <a:lnTo>
                    <a:pt x="80175" y="1691979"/>
                  </a:lnTo>
                  <a:lnTo>
                    <a:pt x="73406" y="1689925"/>
                  </a:lnTo>
                  <a:lnTo>
                    <a:pt x="66840" y="1687206"/>
                  </a:lnTo>
                  <a:lnTo>
                    <a:pt x="60274" y="1684488"/>
                  </a:lnTo>
                  <a:lnTo>
                    <a:pt x="54025" y="1681149"/>
                  </a:lnTo>
                  <a:lnTo>
                    <a:pt x="48120" y="1677200"/>
                  </a:lnTo>
                  <a:lnTo>
                    <a:pt x="42202" y="1673251"/>
                  </a:lnTo>
                  <a:lnTo>
                    <a:pt x="14300" y="1641417"/>
                  </a:lnTo>
                  <a:lnTo>
                    <a:pt x="698" y="1601327"/>
                  </a:lnTo>
                  <a:lnTo>
                    <a:pt x="0" y="1594288"/>
                  </a:lnTo>
                  <a:lnTo>
                    <a:pt x="0" y="1587179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3460" y="3607735"/>
            <a:ext cx="1955800" cy="958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2F2F2F"/>
                </a:solidFill>
                <a:latin typeface="Lucida Sans Unicode"/>
                <a:cs typeface="Lucida Sans Unicode"/>
              </a:rPr>
              <a:t>Distribution</a:t>
            </a:r>
            <a:r>
              <a:rPr sz="1450" spc="-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Channels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9600"/>
              </a:lnSpc>
              <a:spcBef>
                <a:spcPts val="61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Analysis</a:t>
            </a:r>
            <a:r>
              <a:rPr sz="1150" spc="-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booking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distribution</a:t>
            </a:r>
            <a:r>
              <a:rPr sz="1150" spc="4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across</a:t>
            </a:r>
            <a:r>
              <a:rPr sz="1150" spc="4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various channels.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3777C9-DA1B-047A-AC1D-DC23D0F0A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38" y="836207"/>
            <a:ext cx="3002280" cy="2028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7FB758-C490-0FB9-AEC5-EA881610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683" y="3062752"/>
            <a:ext cx="301093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510" y="0"/>
            <a:ext cx="9344025" cy="5283200"/>
            <a:chOff x="0" y="0"/>
            <a:chExt cx="9344025" cy="44579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9344025" cy="44577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4"/>
              <a:ext cx="9344025" cy="4457700"/>
            </a:xfrm>
            <a:custGeom>
              <a:avLst/>
              <a:gdLst/>
              <a:ahLst/>
              <a:cxnLst/>
              <a:rect l="l" t="t" r="r" b="b"/>
              <a:pathLst>
                <a:path w="9344025" h="445770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1"/>
                  </a:lnTo>
                  <a:lnTo>
                    <a:pt x="2150" y="90719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445770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19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4457700">
                  <a:moveTo>
                    <a:pt x="9344024" y="4344411"/>
                  </a:moveTo>
                  <a:lnTo>
                    <a:pt x="9335413" y="4387666"/>
                  </a:lnTo>
                  <a:lnTo>
                    <a:pt x="9310915" y="4424337"/>
                  </a:lnTo>
                  <a:lnTo>
                    <a:pt x="9274238" y="4448839"/>
                  </a:lnTo>
                  <a:lnTo>
                    <a:pt x="9230994" y="4457446"/>
                  </a:lnTo>
                  <a:lnTo>
                    <a:pt x="9344024" y="4457446"/>
                  </a:lnTo>
                  <a:lnTo>
                    <a:pt x="9344024" y="4344411"/>
                  </a:lnTo>
                  <a:close/>
                </a:path>
                <a:path w="9344025" h="4457700">
                  <a:moveTo>
                    <a:pt x="0" y="4344411"/>
                  </a:moveTo>
                  <a:lnTo>
                    <a:pt x="0" y="4457446"/>
                  </a:lnTo>
                  <a:lnTo>
                    <a:pt x="113034" y="4457446"/>
                  </a:lnTo>
                  <a:lnTo>
                    <a:pt x="101898" y="4456909"/>
                  </a:lnTo>
                  <a:lnTo>
                    <a:pt x="90977" y="4455295"/>
                  </a:lnTo>
                  <a:lnTo>
                    <a:pt x="50223" y="4438413"/>
                  </a:lnTo>
                  <a:lnTo>
                    <a:pt x="19032" y="4407222"/>
                  </a:lnTo>
                  <a:lnTo>
                    <a:pt x="2150" y="4366468"/>
                  </a:lnTo>
                  <a:lnTo>
                    <a:pt x="537" y="4355547"/>
                  </a:lnTo>
                  <a:lnTo>
                    <a:pt x="0" y="4344411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54"/>
              <a:ext cx="9344025" cy="4457700"/>
            </a:xfrm>
            <a:custGeom>
              <a:avLst/>
              <a:gdLst/>
              <a:ahLst/>
              <a:cxnLst/>
              <a:rect l="l" t="t" r="r" b="b"/>
              <a:pathLst>
                <a:path w="9344025" h="445770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1"/>
                  </a:lnTo>
                  <a:lnTo>
                    <a:pt x="2150" y="90719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445770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19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4457700">
                  <a:moveTo>
                    <a:pt x="9344024" y="4344411"/>
                  </a:moveTo>
                  <a:lnTo>
                    <a:pt x="9335413" y="4387666"/>
                  </a:lnTo>
                  <a:lnTo>
                    <a:pt x="9310915" y="4424337"/>
                  </a:lnTo>
                  <a:lnTo>
                    <a:pt x="9274238" y="4448839"/>
                  </a:lnTo>
                  <a:lnTo>
                    <a:pt x="9230994" y="4457446"/>
                  </a:lnTo>
                  <a:lnTo>
                    <a:pt x="9344024" y="4457446"/>
                  </a:lnTo>
                  <a:lnTo>
                    <a:pt x="9344024" y="4344411"/>
                  </a:lnTo>
                  <a:close/>
                </a:path>
                <a:path w="9344025" h="4457700">
                  <a:moveTo>
                    <a:pt x="0" y="4344411"/>
                  </a:moveTo>
                  <a:lnTo>
                    <a:pt x="0" y="4457446"/>
                  </a:lnTo>
                  <a:lnTo>
                    <a:pt x="113034" y="4457446"/>
                  </a:lnTo>
                  <a:lnTo>
                    <a:pt x="101898" y="4456909"/>
                  </a:lnTo>
                  <a:lnTo>
                    <a:pt x="90977" y="4455295"/>
                  </a:lnTo>
                  <a:lnTo>
                    <a:pt x="50223" y="4438413"/>
                  </a:lnTo>
                  <a:lnTo>
                    <a:pt x="19032" y="4407222"/>
                  </a:lnTo>
                  <a:lnTo>
                    <a:pt x="2150" y="4366468"/>
                  </a:lnTo>
                  <a:lnTo>
                    <a:pt x="537" y="4355547"/>
                  </a:lnTo>
                  <a:lnTo>
                    <a:pt x="0" y="434441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4457700"/>
            </a:xfrm>
            <a:custGeom>
              <a:avLst/>
              <a:gdLst/>
              <a:ahLst/>
              <a:cxnLst/>
              <a:rect l="l" t="t" r="r" b="b"/>
              <a:pathLst>
                <a:path w="9344025" h="44577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344666"/>
                  </a:lnTo>
                  <a:lnTo>
                    <a:pt x="0" y="4352087"/>
                  </a:lnTo>
                  <a:lnTo>
                    <a:pt x="11444" y="4394776"/>
                  </a:lnTo>
                  <a:lnTo>
                    <a:pt x="38352" y="4429840"/>
                  </a:lnTo>
                  <a:lnTo>
                    <a:pt x="76631" y="4451936"/>
                  </a:lnTo>
                  <a:lnTo>
                    <a:pt x="105608" y="4457701"/>
                  </a:lnTo>
                  <a:lnTo>
                    <a:pt x="9238411" y="4457701"/>
                  </a:lnTo>
                  <a:lnTo>
                    <a:pt x="9281109" y="4446256"/>
                  </a:lnTo>
                  <a:lnTo>
                    <a:pt x="9316161" y="4419343"/>
                  </a:lnTo>
                  <a:lnTo>
                    <a:pt x="9338259" y="4381064"/>
                  </a:lnTo>
                  <a:lnTo>
                    <a:pt x="9344025" y="4352087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51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797" y="576992"/>
            <a:ext cx="7187803" cy="50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100"/>
              </a:lnSpc>
              <a:spcBef>
                <a:spcPts val="95"/>
              </a:spcBef>
            </a:pPr>
            <a:r>
              <a:rPr spc="-95" dirty="0"/>
              <a:t>Average</a:t>
            </a:r>
            <a:r>
              <a:rPr spc="-229" dirty="0"/>
              <a:t> </a:t>
            </a:r>
            <a:r>
              <a:rPr spc="-50" dirty="0"/>
              <a:t>Daily</a:t>
            </a:r>
            <a:r>
              <a:rPr spc="-229" dirty="0"/>
              <a:t> </a:t>
            </a:r>
            <a:r>
              <a:rPr spc="-20" dirty="0"/>
              <a:t>Rate</a:t>
            </a:r>
            <a:r>
              <a:rPr spc="-229" dirty="0"/>
              <a:t> </a:t>
            </a:r>
            <a:r>
              <a:rPr spc="-45" dirty="0"/>
              <a:t>(ADR) </a:t>
            </a:r>
            <a:r>
              <a:rPr spc="-10" dirty="0"/>
              <a:t>Dashboard</a:t>
            </a:r>
          </a:p>
        </p:txBody>
      </p:sp>
      <p:sp>
        <p:nvSpPr>
          <p:cNvPr id="9" name="object 9"/>
          <p:cNvSpPr/>
          <p:nvPr/>
        </p:nvSpPr>
        <p:spPr>
          <a:xfrm>
            <a:off x="179058" y="1139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7291" y="0"/>
                </a:moveTo>
                <a:lnTo>
                  <a:pt x="105608" y="0"/>
                </a:lnTo>
                <a:lnTo>
                  <a:pt x="98261" y="723"/>
                </a:lnTo>
                <a:lnTo>
                  <a:pt x="56405" y="14922"/>
                </a:lnTo>
                <a:lnTo>
                  <a:pt x="23172" y="44069"/>
                </a:lnTo>
                <a:lnTo>
                  <a:pt x="3622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5" y="279984"/>
                </a:lnTo>
                <a:lnTo>
                  <a:pt x="38352" y="315036"/>
                </a:lnTo>
                <a:lnTo>
                  <a:pt x="76631" y="337134"/>
                </a:lnTo>
                <a:lnTo>
                  <a:pt x="105608" y="342900"/>
                </a:lnTo>
                <a:lnTo>
                  <a:pt x="237291" y="342900"/>
                </a:lnTo>
                <a:lnTo>
                  <a:pt x="279980" y="331457"/>
                </a:lnTo>
                <a:lnTo>
                  <a:pt x="315040" y="304546"/>
                </a:lnTo>
                <a:lnTo>
                  <a:pt x="337135" y="266268"/>
                </a:lnTo>
                <a:lnTo>
                  <a:pt x="342900" y="237286"/>
                </a:lnTo>
                <a:lnTo>
                  <a:pt x="342900" y="105613"/>
                </a:lnTo>
                <a:lnTo>
                  <a:pt x="331454" y="62915"/>
                </a:lnTo>
                <a:lnTo>
                  <a:pt x="304547" y="27851"/>
                </a:lnTo>
                <a:lnTo>
                  <a:pt x="266268" y="5765"/>
                </a:lnTo>
                <a:lnTo>
                  <a:pt x="244638" y="723"/>
                </a:lnTo>
                <a:lnTo>
                  <a:pt x="237291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320" y="1139540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494949"/>
                </a:solidFill>
                <a:latin typeface="Trebuchet MS"/>
                <a:cs typeface="Trebuchet MS"/>
              </a:rPr>
              <a:t>1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092" y="1178725"/>
            <a:ext cx="2696820" cy="2614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90"/>
              </a:spcBef>
            </a:pPr>
            <a:r>
              <a:rPr sz="1450" spc="-40" dirty="0">
                <a:solidFill>
                  <a:schemeClr val="tx1"/>
                </a:solidFill>
                <a:latin typeface="Lucida Sans Unicode"/>
                <a:cs typeface="Lucida Sans Unicode"/>
              </a:rPr>
              <a:t>Total</a:t>
            </a:r>
            <a:r>
              <a:rPr sz="1450" spc="-9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chemeClr val="tx1"/>
                </a:solidFill>
                <a:latin typeface="Lucida Sans Unicode"/>
                <a:cs typeface="Lucida Sans Unicode"/>
              </a:rPr>
              <a:t>ADR </a:t>
            </a:r>
            <a:r>
              <a:rPr sz="14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Performanc</a:t>
            </a:r>
            <a:r>
              <a:rPr sz="1450" spc="-50" dirty="0">
                <a:solidFill>
                  <a:schemeClr val="tx1"/>
                </a:solidFill>
                <a:latin typeface="Lucida Sans Unicode"/>
                <a:cs typeface="Lucida Sans Unicode"/>
              </a:rPr>
              <a:t>e</a:t>
            </a:r>
            <a:endParaRPr sz="145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132" y="1661117"/>
            <a:ext cx="333375" cy="342900"/>
          </a:xfrm>
          <a:custGeom>
            <a:avLst/>
            <a:gdLst/>
            <a:ahLst/>
            <a:cxnLst/>
            <a:rect l="l" t="t" r="r" b="b"/>
            <a:pathLst>
              <a:path w="333375" h="342900">
                <a:moveTo>
                  <a:pt x="227761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2" y="279984"/>
                </a:lnTo>
                <a:lnTo>
                  <a:pt x="38354" y="315036"/>
                </a:lnTo>
                <a:lnTo>
                  <a:pt x="76631" y="337134"/>
                </a:lnTo>
                <a:lnTo>
                  <a:pt x="105613" y="342900"/>
                </a:lnTo>
                <a:lnTo>
                  <a:pt x="227761" y="342900"/>
                </a:lnTo>
                <a:lnTo>
                  <a:pt x="270459" y="331457"/>
                </a:lnTo>
                <a:lnTo>
                  <a:pt x="305511" y="304546"/>
                </a:lnTo>
                <a:lnTo>
                  <a:pt x="327609" y="266268"/>
                </a:lnTo>
                <a:lnTo>
                  <a:pt x="333375" y="237286"/>
                </a:lnTo>
                <a:lnTo>
                  <a:pt x="333375" y="105613"/>
                </a:lnTo>
                <a:lnTo>
                  <a:pt x="321932" y="62915"/>
                </a:lnTo>
                <a:lnTo>
                  <a:pt x="295021" y="27851"/>
                </a:lnTo>
                <a:lnTo>
                  <a:pt x="256743" y="5765"/>
                </a:lnTo>
                <a:lnTo>
                  <a:pt x="235115" y="723"/>
                </a:lnTo>
                <a:lnTo>
                  <a:pt x="227761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99692" y="1685853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494949"/>
                </a:solidFill>
                <a:latin typeface="Trebuchet MS"/>
                <a:cs typeface="Trebuchet MS"/>
              </a:rPr>
              <a:t>2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874" y="2297781"/>
            <a:ext cx="2934031" cy="5114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0340">
              <a:lnSpc>
                <a:spcPct val="112100"/>
              </a:lnSpc>
              <a:spcBef>
                <a:spcPts val="90"/>
              </a:spcBef>
            </a:pPr>
            <a:r>
              <a:rPr lang="en-US" sz="14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Meal Cost: $2.17M (Impact on Profitability)</a:t>
            </a:r>
            <a:endParaRPr sz="115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132" y="22888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7286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2" y="279984"/>
                </a:lnTo>
                <a:lnTo>
                  <a:pt x="38354" y="315036"/>
                </a:lnTo>
                <a:lnTo>
                  <a:pt x="76631" y="337134"/>
                </a:lnTo>
                <a:lnTo>
                  <a:pt x="105613" y="342900"/>
                </a:lnTo>
                <a:lnTo>
                  <a:pt x="237286" y="342900"/>
                </a:lnTo>
                <a:lnTo>
                  <a:pt x="279984" y="331457"/>
                </a:lnTo>
                <a:lnTo>
                  <a:pt x="315036" y="304546"/>
                </a:lnTo>
                <a:lnTo>
                  <a:pt x="337134" y="266268"/>
                </a:lnTo>
                <a:lnTo>
                  <a:pt x="342900" y="237286"/>
                </a:lnTo>
                <a:lnTo>
                  <a:pt x="342900" y="105613"/>
                </a:lnTo>
                <a:lnTo>
                  <a:pt x="331457" y="62915"/>
                </a:lnTo>
                <a:lnTo>
                  <a:pt x="304546" y="27851"/>
                </a:lnTo>
                <a:lnTo>
                  <a:pt x="266268" y="5765"/>
                </a:lnTo>
                <a:lnTo>
                  <a:pt x="244640" y="723"/>
                </a:lnTo>
                <a:lnTo>
                  <a:pt x="237286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47320" y="2345696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494949"/>
                </a:solidFill>
                <a:latin typeface="Trebuchet MS"/>
                <a:cs typeface="Trebuchet MS"/>
              </a:rPr>
              <a:t>3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140" y="1656128"/>
            <a:ext cx="2832966" cy="5114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6830">
              <a:lnSpc>
                <a:spcPct val="112100"/>
              </a:lnSpc>
              <a:spcBef>
                <a:spcPts val="90"/>
              </a:spcBef>
            </a:pPr>
            <a:r>
              <a:rPr lang="en-US" sz="1450" spc="-114" dirty="0">
                <a:solidFill>
                  <a:schemeClr val="tx1"/>
                </a:solidFill>
                <a:latin typeface="Lucida Sans Unicode"/>
                <a:cs typeface="Lucida Sans Unicode"/>
              </a:rPr>
              <a:t>No-Deposit Percentage: 86.93% with a 26% Cancellation Rate</a:t>
            </a:r>
            <a:endParaRPr sz="145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DA50C6-5A7B-EB42-B4BA-F55F61DE9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5" y="1079437"/>
            <a:ext cx="5753100" cy="3840480"/>
          </a:xfrm>
          <a:prstGeom prst="rect">
            <a:avLst/>
          </a:prstGeom>
        </p:spPr>
      </p:pic>
      <p:sp>
        <p:nvSpPr>
          <p:cNvPr id="19" name="object 15">
            <a:extLst>
              <a:ext uri="{FF2B5EF4-FFF2-40B4-BE49-F238E27FC236}">
                <a16:creationId xmlns:a16="http://schemas.microsoft.com/office/drawing/2014/main" id="{C1ABFD9E-8255-A510-ACC6-0BA40ED927E0}"/>
              </a:ext>
            </a:extLst>
          </p:cNvPr>
          <p:cNvSpPr/>
          <p:nvPr/>
        </p:nvSpPr>
        <p:spPr>
          <a:xfrm>
            <a:off x="144132" y="28219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7286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2" y="279984"/>
                </a:lnTo>
                <a:lnTo>
                  <a:pt x="38354" y="315036"/>
                </a:lnTo>
                <a:lnTo>
                  <a:pt x="76631" y="337134"/>
                </a:lnTo>
                <a:lnTo>
                  <a:pt x="105613" y="342900"/>
                </a:lnTo>
                <a:lnTo>
                  <a:pt x="237286" y="342900"/>
                </a:lnTo>
                <a:lnTo>
                  <a:pt x="279984" y="331457"/>
                </a:lnTo>
                <a:lnTo>
                  <a:pt x="315036" y="304546"/>
                </a:lnTo>
                <a:lnTo>
                  <a:pt x="337134" y="266268"/>
                </a:lnTo>
                <a:lnTo>
                  <a:pt x="342900" y="237286"/>
                </a:lnTo>
                <a:lnTo>
                  <a:pt x="342900" y="105613"/>
                </a:lnTo>
                <a:lnTo>
                  <a:pt x="331457" y="62915"/>
                </a:lnTo>
                <a:lnTo>
                  <a:pt x="304546" y="27851"/>
                </a:lnTo>
                <a:lnTo>
                  <a:pt x="266268" y="5765"/>
                </a:lnTo>
                <a:lnTo>
                  <a:pt x="244640" y="723"/>
                </a:lnTo>
                <a:lnTo>
                  <a:pt x="237286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1400" b="1" spc="-50" dirty="0">
                <a:solidFill>
                  <a:srgbClr val="494949"/>
                </a:solidFill>
                <a:latin typeface="Trebuchet MS"/>
                <a:cs typeface="Trebuchet MS"/>
              </a:rPr>
              <a:t>4</a:t>
            </a:r>
            <a:endParaRPr lang="ar-EG" sz="1400" dirty="0">
              <a:latin typeface="Trebuchet MS"/>
              <a:cs typeface="Trebuchet MS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8A95B1B2-8265-244E-9F7F-E649C6DD84AE}"/>
              </a:ext>
            </a:extLst>
          </p:cNvPr>
          <p:cNvSpPr/>
          <p:nvPr/>
        </p:nvSpPr>
        <p:spPr>
          <a:xfrm>
            <a:off x="144132" y="341200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7286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2" y="279984"/>
                </a:lnTo>
                <a:lnTo>
                  <a:pt x="38354" y="315036"/>
                </a:lnTo>
                <a:lnTo>
                  <a:pt x="76631" y="337134"/>
                </a:lnTo>
                <a:lnTo>
                  <a:pt x="105613" y="342900"/>
                </a:lnTo>
                <a:lnTo>
                  <a:pt x="237286" y="342900"/>
                </a:lnTo>
                <a:lnTo>
                  <a:pt x="279984" y="331457"/>
                </a:lnTo>
                <a:lnTo>
                  <a:pt x="315036" y="304546"/>
                </a:lnTo>
                <a:lnTo>
                  <a:pt x="337134" y="266268"/>
                </a:lnTo>
                <a:lnTo>
                  <a:pt x="342900" y="237286"/>
                </a:lnTo>
                <a:lnTo>
                  <a:pt x="342900" y="105613"/>
                </a:lnTo>
                <a:lnTo>
                  <a:pt x="331457" y="62915"/>
                </a:lnTo>
                <a:lnTo>
                  <a:pt x="304546" y="27851"/>
                </a:lnTo>
                <a:lnTo>
                  <a:pt x="266268" y="5765"/>
                </a:lnTo>
                <a:lnTo>
                  <a:pt x="244640" y="723"/>
                </a:lnTo>
                <a:lnTo>
                  <a:pt x="237286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pPr algn="ctr"/>
            <a:r>
              <a:rPr lang="en-US" sz="1400" b="1" dirty="0"/>
              <a:t>5</a:t>
            </a:r>
            <a:endParaRPr sz="1400" b="1" dirty="0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8A9C42A-174B-2318-5032-562D8AE48598}"/>
              </a:ext>
            </a:extLst>
          </p:cNvPr>
          <p:cNvSpPr/>
          <p:nvPr/>
        </p:nvSpPr>
        <p:spPr>
          <a:xfrm>
            <a:off x="190488" y="392304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7286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2" y="279984"/>
                </a:lnTo>
                <a:lnTo>
                  <a:pt x="38354" y="315036"/>
                </a:lnTo>
                <a:lnTo>
                  <a:pt x="76631" y="337134"/>
                </a:lnTo>
                <a:lnTo>
                  <a:pt x="105613" y="342900"/>
                </a:lnTo>
                <a:lnTo>
                  <a:pt x="237286" y="342900"/>
                </a:lnTo>
                <a:lnTo>
                  <a:pt x="279984" y="331457"/>
                </a:lnTo>
                <a:lnTo>
                  <a:pt x="315036" y="304546"/>
                </a:lnTo>
                <a:lnTo>
                  <a:pt x="337134" y="266268"/>
                </a:lnTo>
                <a:lnTo>
                  <a:pt x="342900" y="237286"/>
                </a:lnTo>
                <a:lnTo>
                  <a:pt x="342900" y="105613"/>
                </a:lnTo>
                <a:lnTo>
                  <a:pt x="331457" y="62915"/>
                </a:lnTo>
                <a:lnTo>
                  <a:pt x="304546" y="27851"/>
                </a:lnTo>
                <a:lnTo>
                  <a:pt x="266268" y="5765"/>
                </a:lnTo>
                <a:lnTo>
                  <a:pt x="244640" y="723"/>
                </a:lnTo>
                <a:lnTo>
                  <a:pt x="237286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pPr algn="ctr"/>
            <a:r>
              <a:rPr lang="en-US" sz="1400" b="1" dirty="0"/>
              <a:t>6</a:t>
            </a:r>
            <a:endParaRPr sz="1400" b="1" dirty="0"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B43B5F5A-BC35-E6B3-9B5E-FCDE46EFECB9}"/>
              </a:ext>
            </a:extLst>
          </p:cNvPr>
          <p:cNvSpPr/>
          <p:nvPr/>
        </p:nvSpPr>
        <p:spPr>
          <a:xfrm>
            <a:off x="195251" y="439092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7286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9870"/>
                </a:lnTo>
                <a:lnTo>
                  <a:pt x="0" y="237286"/>
                </a:lnTo>
                <a:lnTo>
                  <a:pt x="11442" y="279984"/>
                </a:lnTo>
                <a:lnTo>
                  <a:pt x="38354" y="315036"/>
                </a:lnTo>
                <a:lnTo>
                  <a:pt x="76631" y="337134"/>
                </a:lnTo>
                <a:lnTo>
                  <a:pt x="105613" y="342900"/>
                </a:lnTo>
                <a:lnTo>
                  <a:pt x="237286" y="342900"/>
                </a:lnTo>
                <a:lnTo>
                  <a:pt x="279984" y="331457"/>
                </a:lnTo>
                <a:lnTo>
                  <a:pt x="315036" y="304546"/>
                </a:lnTo>
                <a:lnTo>
                  <a:pt x="337134" y="266268"/>
                </a:lnTo>
                <a:lnTo>
                  <a:pt x="342900" y="237286"/>
                </a:lnTo>
                <a:lnTo>
                  <a:pt x="342900" y="105613"/>
                </a:lnTo>
                <a:lnTo>
                  <a:pt x="331457" y="62915"/>
                </a:lnTo>
                <a:lnTo>
                  <a:pt x="304546" y="27851"/>
                </a:lnTo>
                <a:lnTo>
                  <a:pt x="266268" y="5765"/>
                </a:lnTo>
                <a:lnTo>
                  <a:pt x="244640" y="723"/>
                </a:lnTo>
                <a:lnTo>
                  <a:pt x="237286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pPr algn="ctr"/>
            <a:r>
              <a:rPr lang="en-US" sz="1400" b="1" dirty="0"/>
              <a:t>7</a:t>
            </a:r>
            <a:endParaRPr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854F00-B6D9-87A4-D1DC-D18BD585F051}"/>
              </a:ext>
            </a:extLst>
          </p:cNvPr>
          <p:cNvSpPr txBox="1"/>
          <p:nvPr/>
        </p:nvSpPr>
        <p:spPr>
          <a:xfrm>
            <a:off x="513067" y="2778622"/>
            <a:ext cx="476375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80340">
              <a:lnSpc>
                <a:spcPct val="112100"/>
              </a:lnSpc>
              <a:spcBef>
                <a:spcPts val="90"/>
              </a:spcBef>
            </a:pPr>
            <a:r>
              <a:rPr lang="en-US" sz="140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ADR Trend by Month</a:t>
            </a:r>
            <a:endParaRPr lang="en-US" sz="140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12A93-1793-ED82-17F6-F30A09CB5D14}"/>
              </a:ext>
            </a:extLst>
          </p:cNvPr>
          <p:cNvSpPr txBox="1"/>
          <p:nvPr/>
        </p:nvSpPr>
        <p:spPr>
          <a:xfrm>
            <a:off x="523862" y="3435599"/>
            <a:ext cx="3602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Customer Type Impact on ADR</a:t>
            </a:r>
            <a:endParaRPr lang="ar-EG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1AB017-4DCC-9D1B-E73C-4266AA6EC8A4}"/>
              </a:ext>
            </a:extLst>
          </p:cNvPr>
          <p:cNvSpPr txBox="1"/>
          <p:nvPr/>
        </p:nvSpPr>
        <p:spPr>
          <a:xfrm>
            <a:off x="533388" y="3866735"/>
            <a:ext cx="4820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Top 5 Countries Driving ADR</a:t>
            </a:r>
            <a:endParaRPr lang="ar-EG" sz="14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CC027D-CAC6-D0A5-9431-DB82ECE6CA1B}"/>
              </a:ext>
            </a:extLst>
          </p:cNvPr>
          <p:cNvSpPr txBox="1"/>
          <p:nvPr/>
        </p:nvSpPr>
        <p:spPr>
          <a:xfrm>
            <a:off x="602873" y="4359373"/>
            <a:ext cx="4715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Room Type Impact on ADR</a:t>
            </a:r>
            <a:endParaRPr lang="ar-EG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8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915" y="0"/>
            <a:ext cx="9344025" cy="5283199"/>
            <a:chOff x="0" y="-1"/>
            <a:chExt cx="9344025" cy="237172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3717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552" y="-1"/>
              <a:ext cx="9305925" cy="2333625"/>
            </a:xfrm>
            <a:custGeom>
              <a:avLst/>
              <a:gdLst/>
              <a:ahLst/>
              <a:cxnLst/>
              <a:rect l="l" t="t" r="r" b="b"/>
              <a:pathLst>
                <a:path w="9305925" h="2333625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220592"/>
                  </a:lnTo>
                  <a:lnTo>
                    <a:pt x="0" y="2228014"/>
                  </a:lnTo>
                  <a:lnTo>
                    <a:pt x="11444" y="2270703"/>
                  </a:lnTo>
                  <a:lnTo>
                    <a:pt x="38352" y="2305767"/>
                  </a:lnTo>
                  <a:lnTo>
                    <a:pt x="76631" y="2327858"/>
                  </a:lnTo>
                  <a:lnTo>
                    <a:pt x="105608" y="2333623"/>
                  </a:lnTo>
                  <a:lnTo>
                    <a:pt x="9200311" y="2333623"/>
                  </a:lnTo>
                  <a:lnTo>
                    <a:pt x="9243009" y="2322178"/>
                  </a:lnTo>
                  <a:lnTo>
                    <a:pt x="9278061" y="2295270"/>
                  </a:lnTo>
                  <a:lnTo>
                    <a:pt x="9300159" y="2256991"/>
                  </a:lnTo>
                  <a:lnTo>
                    <a:pt x="9305925" y="2228014"/>
                  </a:lnTo>
                  <a:lnTo>
                    <a:pt x="9305925" y="105613"/>
                  </a:lnTo>
                  <a:lnTo>
                    <a:pt x="9294482" y="62928"/>
                  </a:lnTo>
                  <a:lnTo>
                    <a:pt x="9267571" y="27863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1727200"/>
            <a:ext cx="8254603" cy="1313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200"/>
              </a:lnSpc>
              <a:spcBef>
                <a:spcPts val="100"/>
              </a:spcBef>
            </a:pPr>
            <a:r>
              <a:rPr sz="4100" spc="130" dirty="0">
                <a:latin typeface="Tahoma"/>
                <a:cs typeface="Tahoma"/>
              </a:rPr>
              <a:t>Chapter</a:t>
            </a:r>
            <a:r>
              <a:rPr sz="4100" spc="-345" dirty="0">
                <a:latin typeface="Tahoma"/>
                <a:cs typeface="Tahoma"/>
              </a:rPr>
              <a:t> </a:t>
            </a:r>
            <a:r>
              <a:rPr sz="4100" spc="-160" dirty="0">
                <a:latin typeface="Tahoma"/>
                <a:cs typeface="Tahoma"/>
              </a:rPr>
              <a:t>3:</a:t>
            </a:r>
            <a:r>
              <a:rPr sz="4100" spc="-340" dirty="0">
                <a:latin typeface="Tahoma"/>
                <a:cs typeface="Tahoma"/>
              </a:rPr>
              <a:t> </a:t>
            </a:r>
            <a:r>
              <a:rPr sz="4100" spc="125" dirty="0">
                <a:latin typeface="Tahoma"/>
                <a:cs typeface="Tahoma"/>
              </a:rPr>
              <a:t>Customer </a:t>
            </a:r>
            <a:r>
              <a:rPr sz="4100" spc="135" dirty="0">
                <a:latin typeface="Tahoma"/>
                <a:cs typeface="Tahoma"/>
              </a:rPr>
              <a:t>Segmentation</a:t>
            </a:r>
            <a:endParaRPr sz="4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9344025" cy="5283201"/>
            <a:chOff x="0" y="-1"/>
            <a:chExt cx="9344025" cy="3933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9344025" cy="393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933825"/>
            </a:xfrm>
            <a:custGeom>
              <a:avLst/>
              <a:gdLst/>
              <a:ahLst/>
              <a:cxnLst/>
              <a:rect l="l" t="t" r="r" b="b"/>
              <a:pathLst>
                <a:path w="9344025" h="39338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9338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933825">
                  <a:moveTo>
                    <a:pt x="9344024" y="3820793"/>
                  </a:moveTo>
                  <a:lnTo>
                    <a:pt x="9335413" y="3864048"/>
                  </a:lnTo>
                  <a:lnTo>
                    <a:pt x="9310915" y="3900719"/>
                  </a:lnTo>
                  <a:lnTo>
                    <a:pt x="9274238" y="3925221"/>
                  </a:lnTo>
                  <a:lnTo>
                    <a:pt x="9230994" y="3933823"/>
                  </a:lnTo>
                  <a:lnTo>
                    <a:pt x="9344024" y="3933823"/>
                  </a:lnTo>
                  <a:lnTo>
                    <a:pt x="9344024" y="3820793"/>
                  </a:lnTo>
                  <a:close/>
                </a:path>
                <a:path w="9344025" h="3933825">
                  <a:moveTo>
                    <a:pt x="0" y="3820793"/>
                  </a:moveTo>
                  <a:lnTo>
                    <a:pt x="0" y="3933823"/>
                  </a:lnTo>
                  <a:lnTo>
                    <a:pt x="113034" y="3933823"/>
                  </a:lnTo>
                  <a:lnTo>
                    <a:pt x="101898" y="3933286"/>
                  </a:lnTo>
                  <a:lnTo>
                    <a:pt x="90977" y="3931673"/>
                  </a:lnTo>
                  <a:lnTo>
                    <a:pt x="50223" y="3914791"/>
                  </a:lnTo>
                  <a:lnTo>
                    <a:pt x="19032" y="3883600"/>
                  </a:lnTo>
                  <a:lnTo>
                    <a:pt x="2150" y="3842847"/>
                  </a:lnTo>
                  <a:lnTo>
                    <a:pt x="537" y="3831927"/>
                  </a:lnTo>
                  <a:lnTo>
                    <a:pt x="0" y="3820793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933825"/>
            </a:xfrm>
            <a:custGeom>
              <a:avLst/>
              <a:gdLst/>
              <a:ahLst/>
              <a:cxnLst/>
              <a:rect l="l" t="t" r="r" b="b"/>
              <a:pathLst>
                <a:path w="9344025" h="39338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9338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933825">
                  <a:moveTo>
                    <a:pt x="9344024" y="3820793"/>
                  </a:moveTo>
                  <a:lnTo>
                    <a:pt x="9335413" y="3864048"/>
                  </a:lnTo>
                  <a:lnTo>
                    <a:pt x="9310915" y="3900719"/>
                  </a:lnTo>
                  <a:lnTo>
                    <a:pt x="9274238" y="3925221"/>
                  </a:lnTo>
                  <a:lnTo>
                    <a:pt x="9230994" y="3933823"/>
                  </a:lnTo>
                  <a:lnTo>
                    <a:pt x="9344024" y="3933823"/>
                  </a:lnTo>
                  <a:lnTo>
                    <a:pt x="9344024" y="3820793"/>
                  </a:lnTo>
                  <a:close/>
                </a:path>
                <a:path w="9344025" h="3933825">
                  <a:moveTo>
                    <a:pt x="0" y="3820793"/>
                  </a:moveTo>
                  <a:lnTo>
                    <a:pt x="0" y="3933823"/>
                  </a:lnTo>
                  <a:lnTo>
                    <a:pt x="113034" y="3933823"/>
                  </a:lnTo>
                  <a:lnTo>
                    <a:pt x="101898" y="3933286"/>
                  </a:lnTo>
                  <a:lnTo>
                    <a:pt x="90977" y="3931673"/>
                  </a:lnTo>
                  <a:lnTo>
                    <a:pt x="50223" y="3914791"/>
                  </a:lnTo>
                  <a:lnTo>
                    <a:pt x="19032" y="3883600"/>
                  </a:lnTo>
                  <a:lnTo>
                    <a:pt x="2150" y="3842847"/>
                  </a:lnTo>
                  <a:lnTo>
                    <a:pt x="537" y="3831927"/>
                  </a:lnTo>
                  <a:lnTo>
                    <a:pt x="0" y="3820793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933825"/>
            </a:xfrm>
            <a:custGeom>
              <a:avLst/>
              <a:gdLst/>
              <a:ahLst/>
              <a:cxnLst/>
              <a:rect l="l" t="t" r="r" b="b"/>
              <a:pathLst>
                <a:path w="9344025" h="3933825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3820794"/>
                  </a:lnTo>
                  <a:lnTo>
                    <a:pt x="0" y="3828215"/>
                  </a:lnTo>
                  <a:lnTo>
                    <a:pt x="11444" y="3870904"/>
                  </a:lnTo>
                  <a:lnTo>
                    <a:pt x="38352" y="3905968"/>
                  </a:lnTo>
                  <a:lnTo>
                    <a:pt x="76631" y="3928059"/>
                  </a:lnTo>
                  <a:lnTo>
                    <a:pt x="105608" y="3933824"/>
                  </a:lnTo>
                  <a:lnTo>
                    <a:pt x="9238411" y="3933824"/>
                  </a:lnTo>
                  <a:lnTo>
                    <a:pt x="9281109" y="3922379"/>
                  </a:lnTo>
                  <a:lnTo>
                    <a:pt x="9316161" y="3895471"/>
                  </a:lnTo>
                  <a:lnTo>
                    <a:pt x="9338259" y="3857192"/>
                  </a:lnTo>
                  <a:lnTo>
                    <a:pt x="9344025" y="3828215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9"/>
              <a:ext cx="3324225" cy="38957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35" dirty="0"/>
              <a:t>Methodology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66456" y="2044112"/>
            <a:ext cx="1581150" cy="2228850"/>
            <a:chOff x="552450" y="1257299"/>
            <a:chExt cx="1581150" cy="2228850"/>
          </a:xfrm>
        </p:grpSpPr>
        <p:sp>
          <p:nvSpPr>
            <p:cNvPr id="10" name="object 10"/>
            <p:cNvSpPr/>
            <p:nvPr/>
          </p:nvSpPr>
          <p:spPr>
            <a:xfrm>
              <a:off x="557212" y="1262062"/>
              <a:ext cx="1571625" cy="2219325"/>
            </a:xfrm>
            <a:custGeom>
              <a:avLst/>
              <a:gdLst/>
              <a:ahLst/>
              <a:cxnLst/>
              <a:rect l="l" t="t" r="r" b="b"/>
              <a:pathLst>
                <a:path w="1571625" h="2219325">
                  <a:moveTo>
                    <a:pt x="1470456" y="0"/>
                  </a:moveTo>
                  <a:lnTo>
                    <a:pt x="101158" y="0"/>
                  </a:lnTo>
                  <a:lnTo>
                    <a:pt x="94118" y="698"/>
                  </a:lnTo>
                  <a:lnTo>
                    <a:pt x="54029" y="14300"/>
                  </a:lnTo>
                  <a:lnTo>
                    <a:pt x="22195" y="42202"/>
                  </a:lnTo>
                  <a:lnTo>
                    <a:pt x="3467" y="80175"/>
                  </a:lnTo>
                  <a:lnTo>
                    <a:pt x="0" y="101168"/>
                  </a:lnTo>
                  <a:lnTo>
                    <a:pt x="0" y="2111056"/>
                  </a:lnTo>
                  <a:lnTo>
                    <a:pt x="0" y="2118165"/>
                  </a:lnTo>
                  <a:lnTo>
                    <a:pt x="10963" y="2159053"/>
                  </a:lnTo>
                  <a:lnTo>
                    <a:pt x="36741" y="2192638"/>
                  </a:lnTo>
                  <a:lnTo>
                    <a:pt x="73407" y="2213803"/>
                  </a:lnTo>
                  <a:lnTo>
                    <a:pt x="101158" y="2219323"/>
                  </a:lnTo>
                  <a:lnTo>
                    <a:pt x="1470456" y="2219323"/>
                  </a:lnTo>
                  <a:lnTo>
                    <a:pt x="1511350" y="2208359"/>
                  </a:lnTo>
                  <a:lnTo>
                    <a:pt x="1544942" y="2182587"/>
                  </a:lnTo>
                  <a:lnTo>
                    <a:pt x="1566100" y="2145921"/>
                  </a:lnTo>
                  <a:lnTo>
                    <a:pt x="1571625" y="2118165"/>
                  </a:lnTo>
                  <a:lnTo>
                    <a:pt x="1571625" y="101168"/>
                  </a:lnTo>
                  <a:lnTo>
                    <a:pt x="1560664" y="60274"/>
                  </a:lnTo>
                  <a:lnTo>
                    <a:pt x="1534883" y="26682"/>
                  </a:lnTo>
                  <a:lnTo>
                    <a:pt x="1498219" y="5524"/>
                  </a:lnTo>
                  <a:lnTo>
                    <a:pt x="1477505" y="698"/>
                  </a:lnTo>
                  <a:lnTo>
                    <a:pt x="1470456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7212" y="1262062"/>
              <a:ext cx="1571625" cy="2219325"/>
            </a:xfrm>
            <a:custGeom>
              <a:avLst/>
              <a:gdLst/>
              <a:ahLst/>
              <a:cxnLst/>
              <a:rect l="l" t="t" r="r" b="b"/>
              <a:pathLst>
                <a:path w="1571625" h="2219325">
                  <a:moveTo>
                    <a:pt x="0" y="2111056"/>
                  </a:moveTo>
                  <a:lnTo>
                    <a:pt x="0" y="108267"/>
                  </a:lnTo>
                  <a:lnTo>
                    <a:pt x="0" y="101168"/>
                  </a:lnTo>
                  <a:lnTo>
                    <a:pt x="694" y="94119"/>
                  </a:lnTo>
                  <a:lnTo>
                    <a:pt x="14297" y="54025"/>
                  </a:lnTo>
                  <a:lnTo>
                    <a:pt x="18246" y="48120"/>
                  </a:lnTo>
                  <a:lnTo>
                    <a:pt x="22195" y="42202"/>
                  </a:lnTo>
                  <a:lnTo>
                    <a:pt x="54029" y="14300"/>
                  </a:lnTo>
                  <a:lnTo>
                    <a:pt x="87148" y="2082"/>
                  </a:lnTo>
                  <a:lnTo>
                    <a:pt x="94118" y="698"/>
                  </a:lnTo>
                  <a:lnTo>
                    <a:pt x="101158" y="0"/>
                  </a:lnTo>
                  <a:lnTo>
                    <a:pt x="108272" y="0"/>
                  </a:lnTo>
                  <a:lnTo>
                    <a:pt x="1463357" y="0"/>
                  </a:lnTo>
                  <a:lnTo>
                    <a:pt x="1470456" y="0"/>
                  </a:lnTo>
                  <a:lnTo>
                    <a:pt x="1477505" y="698"/>
                  </a:lnTo>
                  <a:lnTo>
                    <a:pt x="1484477" y="2082"/>
                  </a:lnTo>
                  <a:lnTo>
                    <a:pt x="1491449" y="3467"/>
                  </a:lnTo>
                  <a:lnTo>
                    <a:pt x="1523504" y="18249"/>
                  </a:lnTo>
                  <a:lnTo>
                    <a:pt x="1529422" y="22199"/>
                  </a:lnTo>
                  <a:lnTo>
                    <a:pt x="1534883" y="26682"/>
                  </a:lnTo>
                  <a:lnTo>
                    <a:pt x="1539913" y="31711"/>
                  </a:lnTo>
                  <a:lnTo>
                    <a:pt x="1544942" y="36741"/>
                  </a:lnTo>
                  <a:lnTo>
                    <a:pt x="1549425" y="42202"/>
                  </a:lnTo>
                  <a:lnTo>
                    <a:pt x="1553375" y="48120"/>
                  </a:lnTo>
                  <a:lnTo>
                    <a:pt x="1557324" y="54025"/>
                  </a:lnTo>
                  <a:lnTo>
                    <a:pt x="1560664" y="60274"/>
                  </a:lnTo>
                  <a:lnTo>
                    <a:pt x="1563382" y="66840"/>
                  </a:lnTo>
                  <a:lnTo>
                    <a:pt x="1566100" y="73406"/>
                  </a:lnTo>
                  <a:lnTo>
                    <a:pt x="1568157" y="80175"/>
                  </a:lnTo>
                  <a:lnTo>
                    <a:pt x="1569542" y="87147"/>
                  </a:lnTo>
                  <a:lnTo>
                    <a:pt x="1570926" y="94119"/>
                  </a:lnTo>
                  <a:lnTo>
                    <a:pt x="1571625" y="101168"/>
                  </a:lnTo>
                  <a:lnTo>
                    <a:pt x="1571625" y="108267"/>
                  </a:lnTo>
                  <a:lnTo>
                    <a:pt x="1571625" y="2111056"/>
                  </a:lnTo>
                  <a:lnTo>
                    <a:pt x="1571625" y="2118165"/>
                  </a:lnTo>
                  <a:lnTo>
                    <a:pt x="1570926" y="2125205"/>
                  </a:lnTo>
                  <a:lnTo>
                    <a:pt x="1569542" y="2132175"/>
                  </a:lnTo>
                  <a:lnTo>
                    <a:pt x="1568157" y="2139149"/>
                  </a:lnTo>
                  <a:lnTo>
                    <a:pt x="1566100" y="2145921"/>
                  </a:lnTo>
                  <a:lnTo>
                    <a:pt x="1563382" y="2152484"/>
                  </a:lnTo>
                  <a:lnTo>
                    <a:pt x="1560664" y="2159053"/>
                  </a:lnTo>
                  <a:lnTo>
                    <a:pt x="1539913" y="2187613"/>
                  </a:lnTo>
                  <a:lnTo>
                    <a:pt x="1534883" y="2192638"/>
                  </a:lnTo>
                  <a:lnTo>
                    <a:pt x="1529422" y="2197129"/>
                  </a:lnTo>
                  <a:lnTo>
                    <a:pt x="1523504" y="2201077"/>
                  </a:lnTo>
                  <a:lnTo>
                    <a:pt x="1517599" y="2205026"/>
                  </a:lnTo>
                  <a:lnTo>
                    <a:pt x="1477505" y="2218629"/>
                  </a:lnTo>
                  <a:lnTo>
                    <a:pt x="1470456" y="2219323"/>
                  </a:lnTo>
                  <a:lnTo>
                    <a:pt x="1463357" y="2219323"/>
                  </a:lnTo>
                  <a:lnTo>
                    <a:pt x="108272" y="2219323"/>
                  </a:lnTo>
                  <a:lnTo>
                    <a:pt x="101158" y="2219323"/>
                  </a:lnTo>
                  <a:lnTo>
                    <a:pt x="94118" y="2218629"/>
                  </a:lnTo>
                  <a:lnTo>
                    <a:pt x="54029" y="2205026"/>
                  </a:lnTo>
                  <a:lnTo>
                    <a:pt x="22195" y="2177116"/>
                  </a:lnTo>
                  <a:lnTo>
                    <a:pt x="3467" y="2139149"/>
                  </a:lnTo>
                  <a:lnTo>
                    <a:pt x="0" y="2118165"/>
                  </a:lnTo>
                  <a:lnTo>
                    <a:pt x="0" y="2111056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3797" y="2205450"/>
            <a:ext cx="1266825" cy="11677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Preprocessing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271145">
              <a:lnSpc>
                <a:spcPct val="119600"/>
              </a:lnSpc>
              <a:spcBef>
                <a:spcPts val="61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Sample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selection</a:t>
            </a:r>
            <a:r>
              <a:rPr sz="1150" spc="114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and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variable relevance.</a:t>
            </a:r>
            <a:endParaRPr sz="1150" dirty="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05050" y="2048874"/>
            <a:ext cx="1571625" cy="2219325"/>
            <a:chOff x="2305050" y="1257299"/>
            <a:chExt cx="1571625" cy="2228850"/>
          </a:xfrm>
        </p:grpSpPr>
        <p:sp>
          <p:nvSpPr>
            <p:cNvPr id="14" name="object 14"/>
            <p:cNvSpPr/>
            <p:nvPr/>
          </p:nvSpPr>
          <p:spPr>
            <a:xfrm>
              <a:off x="2309812" y="1262062"/>
              <a:ext cx="1562100" cy="2219325"/>
            </a:xfrm>
            <a:custGeom>
              <a:avLst/>
              <a:gdLst/>
              <a:ahLst/>
              <a:cxnLst/>
              <a:rect l="l" t="t" r="r" b="b"/>
              <a:pathLst>
                <a:path w="1562100" h="2219325">
                  <a:moveTo>
                    <a:pt x="1460931" y="0"/>
                  </a:moveTo>
                  <a:lnTo>
                    <a:pt x="101155" y="0"/>
                  </a:lnTo>
                  <a:lnTo>
                    <a:pt x="94119" y="698"/>
                  </a:lnTo>
                  <a:lnTo>
                    <a:pt x="54025" y="14300"/>
                  </a:lnTo>
                  <a:lnTo>
                    <a:pt x="22199" y="42202"/>
                  </a:lnTo>
                  <a:lnTo>
                    <a:pt x="3467" y="80175"/>
                  </a:lnTo>
                  <a:lnTo>
                    <a:pt x="0" y="101168"/>
                  </a:lnTo>
                  <a:lnTo>
                    <a:pt x="0" y="2111056"/>
                  </a:lnTo>
                  <a:lnTo>
                    <a:pt x="0" y="2118165"/>
                  </a:lnTo>
                  <a:lnTo>
                    <a:pt x="10960" y="2159053"/>
                  </a:lnTo>
                  <a:lnTo>
                    <a:pt x="36741" y="2192638"/>
                  </a:lnTo>
                  <a:lnTo>
                    <a:pt x="73406" y="2213803"/>
                  </a:lnTo>
                  <a:lnTo>
                    <a:pt x="101155" y="2219323"/>
                  </a:lnTo>
                  <a:lnTo>
                    <a:pt x="1460931" y="2219323"/>
                  </a:lnTo>
                  <a:lnTo>
                    <a:pt x="1501825" y="2208359"/>
                  </a:lnTo>
                  <a:lnTo>
                    <a:pt x="1535417" y="2182587"/>
                  </a:lnTo>
                  <a:lnTo>
                    <a:pt x="1556575" y="2145921"/>
                  </a:lnTo>
                  <a:lnTo>
                    <a:pt x="1562100" y="2118165"/>
                  </a:lnTo>
                  <a:lnTo>
                    <a:pt x="1562100" y="101168"/>
                  </a:lnTo>
                  <a:lnTo>
                    <a:pt x="1551139" y="60274"/>
                  </a:lnTo>
                  <a:lnTo>
                    <a:pt x="1525358" y="26682"/>
                  </a:lnTo>
                  <a:lnTo>
                    <a:pt x="1488694" y="5524"/>
                  </a:lnTo>
                  <a:lnTo>
                    <a:pt x="1467980" y="698"/>
                  </a:lnTo>
                  <a:lnTo>
                    <a:pt x="1460931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9812" y="1262062"/>
              <a:ext cx="1562100" cy="2219325"/>
            </a:xfrm>
            <a:custGeom>
              <a:avLst/>
              <a:gdLst/>
              <a:ahLst/>
              <a:cxnLst/>
              <a:rect l="l" t="t" r="r" b="b"/>
              <a:pathLst>
                <a:path w="1562100" h="2219325">
                  <a:moveTo>
                    <a:pt x="0" y="2111056"/>
                  </a:moveTo>
                  <a:lnTo>
                    <a:pt x="0" y="108267"/>
                  </a:lnTo>
                  <a:lnTo>
                    <a:pt x="0" y="101168"/>
                  </a:lnTo>
                  <a:lnTo>
                    <a:pt x="698" y="94119"/>
                  </a:lnTo>
                  <a:lnTo>
                    <a:pt x="2082" y="87147"/>
                  </a:lnTo>
                  <a:lnTo>
                    <a:pt x="3467" y="80175"/>
                  </a:lnTo>
                  <a:lnTo>
                    <a:pt x="5524" y="73406"/>
                  </a:lnTo>
                  <a:lnTo>
                    <a:pt x="8242" y="66840"/>
                  </a:lnTo>
                  <a:lnTo>
                    <a:pt x="10960" y="60274"/>
                  </a:lnTo>
                  <a:lnTo>
                    <a:pt x="14300" y="54025"/>
                  </a:lnTo>
                  <a:lnTo>
                    <a:pt x="18249" y="48120"/>
                  </a:lnTo>
                  <a:lnTo>
                    <a:pt x="22199" y="42202"/>
                  </a:lnTo>
                  <a:lnTo>
                    <a:pt x="26682" y="36741"/>
                  </a:lnTo>
                  <a:lnTo>
                    <a:pt x="31711" y="31711"/>
                  </a:lnTo>
                  <a:lnTo>
                    <a:pt x="36741" y="26682"/>
                  </a:lnTo>
                  <a:lnTo>
                    <a:pt x="42202" y="22199"/>
                  </a:lnTo>
                  <a:lnTo>
                    <a:pt x="48120" y="18249"/>
                  </a:lnTo>
                  <a:lnTo>
                    <a:pt x="54025" y="14300"/>
                  </a:lnTo>
                  <a:lnTo>
                    <a:pt x="60274" y="10960"/>
                  </a:lnTo>
                  <a:lnTo>
                    <a:pt x="66840" y="8242"/>
                  </a:lnTo>
                  <a:lnTo>
                    <a:pt x="73406" y="5524"/>
                  </a:lnTo>
                  <a:lnTo>
                    <a:pt x="80175" y="3467"/>
                  </a:lnTo>
                  <a:lnTo>
                    <a:pt x="87147" y="2082"/>
                  </a:lnTo>
                  <a:lnTo>
                    <a:pt x="94119" y="698"/>
                  </a:lnTo>
                  <a:lnTo>
                    <a:pt x="101155" y="0"/>
                  </a:lnTo>
                  <a:lnTo>
                    <a:pt x="108267" y="0"/>
                  </a:lnTo>
                  <a:lnTo>
                    <a:pt x="1453832" y="0"/>
                  </a:lnTo>
                  <a:lnTo>
                    <a:pt x="1460931" y="0"/>
                  </a:lnTo>
                  <a:lnTo>
                    <a:pt x="1467980" y="698"/>
                  </a:lnTo>
                  <a:lnTo>
                    <a:pt x="1474952" y="2082"/>
                  </a:lnTo>
                  <a:lnTo>
                    <a:pt x="1481924" y="3467"/>
                  </a:lnTo>
                  <a:lnTo>
                    <a:pt x="1513979" y="18249"/>
                  </a:lnTo>
                  <a:lnTo>
                    <a:pt x="1519897" y="22199"/>
                  </a:lnTo>
                  <a:lnTo>
                    <a:pt x="1543850" y="48120"/>
                  </a:lnTo>
                  <a:lnTo>
                    <a:pt x="1547799" y="54025"/>
                  </a:lnTo>
                  <a:lnTo>
                    <a:pt x="1551139" y="60274"/>
                  </a:lnTo>
                  <a:lnTo>
                    <a:pt x="1553857" y="66840"/>
                  </a:lnTo>
                  <a:lnTo>
                    <a:pt x="1556575" y="73406"/>
                  </a:lnTo>
                  <a:lnTo>
                    <a:pt x="1558632" y="80175"/>
                  </a:lnTo>
                  <a:lnTo>
                    <a:pt x="1560017" y="87147"/>
                  </a:lnTo>
                  <a:lnTo>
                    <a:pt x="1561401" y="94119"/>
                  </a:lnTo>
                  <a:lnTo>
                    <a:pt x="1562100" y="101168"/>
                  </a:lnTo>
                  <a:lnTo>
                    <a:pt x="1562100" y="108267"/>
                  </a:lnTo>
                  <a:lnTo>
                    <a:pt x="1562100" y="2111056"/>
                  </a:lnTo>
                  <a:lnTo>
                    <a:pt x="1562100" y="2118165"/>
                  </a:lnTo>
                  <a:lnTo>
                    <a:pt x="1561401" y="2125205"/>
                  </a:lnTo>
                  <a:lnTo>
                    <a:pt x="1560017" y="2132175"/>
                  </a:lnTo>
                  <a:lnTo>
                    <a:pt x="1558632" y="2139149"/>
                  </a:lnTo>
                  <a:lnTo>
                    <a:pt x="1556575" y="2145921"/>
                  </a:lnTo>
                  <a:lnTo>
                    <a:pt x="1553857" y="2152484"/>
                  </a:lnTo>
                  <a:lnTo>
                    <a:pt x="1551139" y="2159053"/>
                  </a:lnTo>
                  <a:lnTo>
                    <a:pt x="1525358" y="2192638"/>
                  </a:lnTo>
                  <a:lnTo>
                    <a:pt x="1513979" y="2201077"/>
                  </a:lnTo>
                  <a:lnTo>
                    <a:pt x="1508074" y="2205026"/>
                  </a:lnTo>
                  <a:lnTo>
                    <a:pt x="1467980" y="2218629"/>
                  </a:lnTo>
                  <a:lnTo>
                    <a:pt x="1460931" y="2219323"/>
                  </a:lnTo>
                  <a:lnTo>
                    <a:pt x="1453832" y="2219323"/>
                  </a:lnTo>
                  <a:lnTo>
                    <a:pt x="108267" y="2219323"/>
                  </a:lnTo>
                  <a:lnTo>
                    <a:pt x="101155" y="2219323"/>
                  </a:lnTo>
                  <a:lnTo>
                    <a:pt x="94119" y="2218629"/>
                  </a:lnTo>
                  <a:lnTo>
                    <a:pt x="54025" y="2205026"/>
                  </a:lnTo>
                  <a:lnTo>
                    <a:pt x="48120" y="2201077"/>
                  </a:lnTo>
                  <a:lnTo>
                    <a:pt x="42202" y="2197129"/>
                  </a:lnTo>
                  <a:lnTo>
                    <a:pt x="36741" y="2192638"/>
                  </a:lnTo>
                  <a:lnTo>
                    <a:pt x="31711" y="2187613"/>
                  </a:lnTo>
                  <a:lnTo>
                    <a:pt x="26682" y="2182587"/>
                  </a:lnTo>
                  <a:lnTo>
                    <a:pt x="8242" y="2152484"/>
                  </a:lnTo>
                  <a:lnTo>
                    <a:pt x="5524" y="2145921"/>
                  </a:lnTo>
                  <a:lnTo>
                    <a:pt x="3467" y="2139149"/>
                  </a:lnTo>
                  <a:lnTo>
                    <a:pt x="2082" y="2132175"/>
                  </a:lnTo>
                  <a:lnTo>
                    <a:pt x="698" y="2125205"/>
                  </a:lnTo>
                  <a:lnTo>
                    <a:pt x="0" y="2118165"/>
                  </a:lnTo>
                  <a:lnTo>
                    <a:pt x="0" y="2111056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00934" y="2201592"/>
            <a:ext cx="1470978" cy="1666418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45"/>
              </a:spcBef>
            </a:pPr>
            <a:r>
              <a:rPr sz="14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Categorical</a:t>
            </a:r>
            <a:r>
              <a:rPr sz="1450" spc="-6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to </a:t>
            </a: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Cardinal </a:t>
            </a:r>
            <a:r>
              <a:rPr sz="14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Transformatio</a:t>
            </a:r>
            <a:r>
              <a:rPr sz="1450" spc="-50" dirty="0">
                <a:solidFill>
                  <a:srgbClr val="2F2F2F"/>
                </a:solidFill>
                <a:latin typeface="Lucida Sans Unicode"/>
                <a:cs typeface="Lucida Sans Unicode"/>
              </a:rPr>
              <a:t>n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346075">
              <a:lnSpc>
                <a:spcPct val="119600"/>
              </a:lnSpc>
              <a:spcBef>
                <a:spcPts val="610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Encoding categorical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variables</a:t>
            </a:r>
            <a:r>
              <a:rPr sz="1150" spc="10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for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analysis.</a:t>
            </a:r>
            <a:endParaRPr sz="1150" dirty="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48125" y="2044132"/>
            <a:ext cx="1571625" cy="2219325"/>
            <a:chOff x="4048125" y="1257299"/>
            <a:chExt cx="1571625" cy="2228850"/>
          </a:xfrm>
        </p:grpSpPr>
        <p:sp>
          <p:nvSpPr>
            <p:cNvPr id="18" name="object 18"/>
            <p:cNvSpPr/>
            <p:nvPr/>
          </p:nvSpPr>
          <p:spPr>
            <a:xfrm>
              <a:off x="4052887" y="1262062"/>
              <a:ext cx="1562100" cy="2219325"/>
            </a:xfrm>
            <a:custGeom>
              <a:avLst/>
              <a:gdLst/>
              <a:ahLst/>
              <a:cxnLst/>
              <a:rect l="l" t="t" r="r" b="b"/>
              <a:pathLst>
                <a:path w="1562100" h="2219325">
                  <a:moveTo>
                    <a:pt x="1460931" y="0"/>
                  </a:moveTo>
                  <a:lnTo>
                    <a:pt x="101155" y="0"/>
                  </a:lnTo>
                  <a:lnTo>
                    <a:pt x="94119" y="698"/>
                  </a:lnTo>
                  <a:lnTo>
                    <a:pt x="54025" y="14300"/>
                  </a:lnTo>
                  <a:lnTo>
                    <a:pt x="22199" y="42202"/>
                  </a:lnTo>
                  <a:lnTo>
                    <a:pt x="3467" y="80175"/>
                  </a:lnTo>
                  <a:lnTo>
                    <a:pt x="0" y="101168"/>
                  </a:lnTo>
                  <a:lnTo>
                    <a:pt x="0" y="2111056"/>
                  </a:lnTo>
                  <a:lnTo>
                    <a:pt x="0" y="2118165"/>
                  </a:lnTo>
                  <a:lnTo>
                    <a:pt x="10960" y="2159053"/>
                  </a:lnTo>
                  <a:lnTo>
                    <a:pt x="36741" y="2192638"/>
                  </a:lnTo>
                  <a:lnTo>
                    <a:pt x="73406" y="2213803"/>
                  </a:lnTo>
                  <a:lnTo>
                    <a:pt x="101155" y="2219323"/>
                  </a:lnTo>
                  <a:lnTo>
                    <a:pt x="1460931" y="2219323"/>
                  </a:lnTo>
                  <a:lnTo>
                    <a:pt x="1501825" y="2208359"/>
                  </a:lnTo>
                  <a:lnTo>
                    <a:pt x="1535417" y="2182587"/>
                  </a:lnTo>
                  <a:lnTo>
                    <a:pt x="1556575" y="2145921"/>
                  </a:lnTo>
                  <a:lnTo>
                    <a:pt x="1562100" y="2118165"/>
                  </a:lnTo>
                  <a:lnTo>
                    <a:pt x="1562100" y="101168"/>
                  </a:lnTo>
                  <a:lnTo>
                    <a:pt x="1551139" y="60274"/>
                  </a:lnTo>
                  <a:lnTo>
                    <a:pt x="1525358" y="26682"/>
                  </a:lnTo>
                  <a:lnTo>
                    <a:pt x="1488694" y="5524"/>
                  </a:lnTo>
                  <a:lnTo>
                    <a:pt x="1467980" y="698"/>
                  </a:lnTo>
                  <a:lnTo>
                    <a:pt x="1460931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52887" y="1262062"/>
              <a:ext cx="1562100" cy="2219325"/>
            </a:xfrm>
            <a:custGeom>
              <a:avLst/>
              <a:gdLst/>
              <a:ahLst/>
              <a:cxnLst/>
              <a:rect l="l" t="t" r="r" b="b"/>
              <a:pathLst>
                <a:path w="1562100" h="2219325">
                  <a:moveTo>
                    <a:pt x="0" y="2111056"/>
                  </a:moveTo>
                  <a:lnTo>
                    <a:pt x="0" y="108267"/>
                  </a:lnTo>
                  <a:lnTo>
                    <a:pt x="0" y="101168"/>
                  </a:lnTo>
                  <a:lnTo>
                    <a:pt x="698" y="94119"/>
                  </a:lnTo>
                  <a:lnTo>
                    <a:pt x="2082" y="87147"/>
                  </a:lnTo>
                  <a:lnTo>
                    <a:pt x="3467" y="80175"/>
                  </a:lnTo>
                  <a:lnTo>
                    <a:pt x="5524" y="73406"/>
                  </a:lnTo>
                  <a:lnTo>
                    <a:pt x="8242" y="66840"/>
                  </a:lnTo>
                  <a:lnTo>
                    <a:pt x="10960" y="60274"/>
                  </a:lnTo>
                  <a:lnTo>
                    <a:pt x="14300" y="54025"/>
                  </a:lnTo>
                  <a:lnTo>
                    <a:pt x="18249" y="48120"/>
                  </a:lnTo>
                  <a:lnTo>
                    <a:pt x="22199" y="42202"/>
                  </a:lnTo>
                  <a:lnTo>
                    <a:pt x="26682" y="36741"/>
                  </a:lnTo>
                  <a:lnTo>
                    <a:pt x="31711" y="31711"/>
                  </a:lnTo>
                  <a:lnTo>
                    <a:pt x="36741" y="26682"/>
                  </a:lnTo>
                  <a:lnTo>
                    <a:pt x="42202" y="22199"/>
                  </a:lnTo>
                  <a:lnTo>
                    <a:pt x="48120" y="18249"/>
                  </a:lnTo>
                  <a:lnTo>
                    <a:pt x="54025" y="14300"/>
                  </a:lnTo>
                  <a:lnTo>
                    <a:pt x="87147" y="2082"/>
                  </a:lnTo>
                  <a:lnTo>
                    <a:pt x="94119" y="698"/>
                  </a:lnTo>
                  <a:lnTo>
                    <a:pt x="101155" y="0"/>
                  </a:lnTo>
                  <a:lnTo>
                    <a:pt x="108267" y="0"/>
                  </a:lnTo>
                  <a:lnTo>
                    <a:pt x="1453832" y="0"/>
                  </a:lnTo>
                  <a:lnTo>
                    <a:pt x="1460931" y="0"/>
                  </a:lnTo>
                  <a:lnTo>
                    <a:pt x="1467980" y="698"/>
                  </a:lnTo>
                  <a:lnTo>
                    <a:pt x="1474952" y="2082"/>
                  </a:lnTo>
                  <a:lnTo>
                    <a:pt x="1481924" y="3467"/>
                  </a:lnTo>
                  <a:lnTo>
                    <a:pt x="1513979" y="18249"/>
                  </a:lnTo>
                  <a:lnTo>
                    <a:pt x="1519897" y="22199"/>
                  </a:lnTo>
                  <a:lnTo>
                    <a:pt x="1543850" y="48120"/>
                  </a:lnTo>
                  <a:lnTo>
                    <a:pt x="1547799" y="54025"/>
                  </a:lnTo>
                  <a:lnTo>
                    <a:pt x="1560017" y="87147"/>
                  </a:lnTo>
                  <a:lnTo>
                    <a:pt x="1561401" y="94119"/>
                  </a:lnTo>
                  <a:lnTo>
                    <a:pt x="1562100" y="101168"/>
                  </a:lnTo>
                  <a:lnTo>
                    <a:pt x="1562100" y="108267"/>
                  </a:lnTo>
                  <a:lnTo>
                    <a:pt x="1562100" y="2111056"/>
                  </a:lnTo>
                  <a:lnTo>
                    <a:pt x="1562100" y="2118165"/>
                  </a:lnTo>
                  <a:lnTo>
                    <a:pt x="1561401" y="2125205"/>
                  </a:lnTo>
                  <a:lnTo>
                    <a:pt x="1560017" y="2132175"/>
                  </a:lnTo>
                  <a:lnTo>
                    <a:pt x="1558632" y="2139149"/>
                  </a:lnTo>
                  <a:lnTo>
                    <a:pt x="1556575" y="2145921"/>
                  </a:lnTo>
                  <a:lnTo>
                    <a:pt x="1553857" y="2152484"/>
                  </a:lnTo>
                  <a:lnTo>
                    <a:pt x="1551139" y="2159053"/>
                  </a:lnTo>
                  <a:lnTo>
                    <a:pt x="1530388" y="2187613"/>
                  </a:lnTo>
                  <a:lnTo>
                    <a:pt x="1525358" y="2192638"/>
                  </a:lnTo>
                  <a:lnTo>
                    <a:pt x="1519897" y="2197129"/>
                  </a:lnTo>
                  <a:lnTo>
                    <a:pt x="1513979" y="2201077"/>
                  </a:lnTo>
                  <a:lnTo>
                    <a:pt x="1508074" y="2205026"/>
                  </a:lnTo>
                  <a:lnTo>
                    <a:pt x="1467980" y="2218629"/>
                  </a:lnTo>
                  <a:lnTo>
                    <a:pt x="1460931" y="2219323"/>
                  </a:lnTo>
                  <a:lnTo>
                    <a:pt x="1453832" y="2219323"/>
                  </a:lnTo>
                  <a:lnTo>
                    <a:pt x="108267" y="2219323"/>
                  </a:lnTo>
                  <a:lnTo>
                    <a:pt x="101155" y="2219323"/>
                  </a:lnTo>
                  <a:lnTo>
                    <a:pt x="94119" y="2218629"/>
                  </a:lnTo>
                  <a:lnTo>
                    <a:pt x="54025" y="2205026"/>
                  </a:lnTo>
                  <a:lnTo>
                    <a:pt x="48120" y="2201077"/>
                  </a:lnTo>
                  <a:lnTo>
                    <a:pt x="42202" y="2197129"/>
                  </a:lnTo>
                  <a:lnTo>
                    <a:pt x="14300" y="2165294"/>
                  </a:lnTo>
                  <a:lnTo>
                    <a:pt x="8242" y="2152484"/>
                  </a:lnTo>
                  <a:lnTo>
                    <a:pt x="5524" y="2145921"/>
                  </a:lnTo>
                  <a:lnTo>
                    <a:pt x="3467" y="2139149"/>
                  </a:lnTo>
                  <a:lnTo>
                    <a:pt x="2082" y="2132175"/>
                  </a:lnTo>
                  <a:lnTo>
                    <a:pt x="698" y="2125205"/>
                  </a:lnTo>
                  <a:lnTo>
                    <a:pt x="0" y="2118165"/>
                  </a:lnTo>
                  <a:lnTo>
                    <a:pt x="0" y="2111056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67835" y="2225722"/>
            <a:ext cx="828040" cy="1218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0970">
              <a:lnSpc>
                <a:spcPct val="107800"/>
              </a:lnSpc>
              <a:spcBef>
                <a:spcPts val="90"/>
              </a:spcBef>
            </a:pP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Feature Scaling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300"/>
              </a:lnSpc>
              <a:spcBef>
                <a:spcPts val="580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Scaling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dataset</a:t>
            </a:r>
            <a:r>
              <a:rPr sz="1150" spc="8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for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uniformity.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055"/>
            <a:chOff x="0" y="0"/>
            <a:chExt cx="9344025" cy="462965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8"/>
              <a:ext cx="9344025" cy="4629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8"/>
              <a:ext cx="9344025" cy="4629150"/>
            </a:xfrm>
            <a:custGeom>
              <a:avLst/>
              <a:gdLst/>
              <a:ahLst/>
              <a:cxnLst/>
              <a:rect l="l" t="t" r="r" b="b"/>
              <a:pathLst>
                <a:path w="9344025" h="4629150">
                  <a:moveTo>
                    <a:pt x="101898" y="0"/>
                  </a:moveTo>
                  <a:lnTo>
                    <a:pt x="0" y="0"/>
                  </a:lnTo>
                  <a:lnTo>
                    <a:pt x="0" y="112521"/>
                  </a:lnTo>
                  <a:lnTo>
                    <a:pt x="537" y="101389"/>
                  </a:lnTo>
                  <a:lnTo>
                    <a:pt x="2150" y="90470"/>
                  </a:lnTo>
                  <a:lnTo>
                    <a:pt x="19032" y="49714"/>
                  </a:lnTo>
                  <a:lnTo>
                    <a:pt x="50223" y="18521"/>
                  </a:lnTo>
                  <a:lnTo>
                    <a:pt x="90977" y="1643"/>
                  </a:lnTo>
                  <a:lnTo>
                    <a:pt x="101898" y="0"/>
                  </a:lnTo>
                  <a:close/>
                </a:path>
                <a:path w="9344025" h="4629150">
                  <a:moveTo>
                    <a:pt x="9344024" y="0"/>
                  </a:moveTo>
                  <a:lnTo>
                    <a:pt x="9242126" y="0"/>
                  </a:lnTo>
                  <a:lnTo>
                    <a:pt x="9253044" y="1643"/>
                  </a:lnTo>
                  <a:lnTo>
                    <a:pt x="9263748" y="4330"/>
                  </a:lnTo>
                  <a:lnTo>
                    <a:pt x="9302664" y="25104"/>
                  </a:lnTo>
                  <a:lnTo>
                    <a:pt x="9330660" y="59186"/>
                  </a:lnTo>
                  <a:lnTo>
                    <a:pt x="9343486" y="101389"/>
                  </a:lnTo>
                  <a:lnTo>
                    <a:pt x="9344024" y="112521"/>
                  </a:lnTo>
                  <a:lnTo>
                    <a:pt x="9344024" y="0"/>
                  </a:lnTo>
                  <a:close/>
                </a:path>
                <a:path w="9344025" h="4629150">
                  <a:moveTo>
                    <a:pt x="9344024" y="4515608"/>
                  </a:moveTo>
                  <a:lnTo>
                    <a:pt x="9335413" y="4558863"/>
                  </a:lnTo>
                  <a:lnTo>
                    <a:pt x="9310915" y="4595534"/>
                  </a:lnTo>
                  <a:lnTo>
                    <a:pt x="9274238" y="4620036"/>
                  </a:lnTo>
                  <a:lnTo>
                    <a:pt x="9230994" y="4628643"/>
                  </a:lnTo>
                  <a:lnTo>
                    <a:pt x="9344024" y="4628643"/>
                  </a:lnTo>
                  <a:lnTo>
                    <a:pt x="9344024" y="4515608"/>
                  </a:lnTo>
                  <a:close/>
                </a:path>
                <a:path w="9344025" h="4629150">
                  <a:moveTo>
                    <a:pt x="0" y="4515608"/>
                  </a:moveTo>
                  <a:lnTo>
                    <a:pt x="0" y="4628643"/>
                  </a:lnTo>
                  <a:lnTo>
                    <a:pt x="113034" y="4628643"/>
                  </a:lnTo>
                  <a:lnTo>
                    <a:pt x="101898" y="4628103"/>
                  </a:lnTo>
                  <a:lnTo>
                    <a:pt x="90977" y="4626488"/>
                  </a:lnTo>
                  <a:lnTo>
                    <a:pt x="50223" y="4609608"/>
                  </a:lnTo>
                  <a:lnTo>
                    <a:pt x="19032" y="4578419"/>
                  </a:lnTo>
                  <a:lnTo>
                    <a:pt x="2150" y="4537663"/>
                  </a:lnTo>
                  <a:lnTo>
                    <a:pt x="537" y="4526742"/>
                  </a:lnTo>
                  <a:lnTo>
                    <a:pt x="0" y="451560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08"/>
              <a:ext cx="9344025" cy="4629150"/>
            </a:xfrm>
            <a:custGeom>
              <a:avLst/>
              <a:gdLst/>
              <a:ahLst/>
              <a:cxnLst/>
              <a:rect l="l" t="t" r="r" b="b"/>
              <a:pathLst>
                <a:path w="9344025" h="4629150">
                  <a:moveTo>
                    <a:pt x="101898" y="0"/>
                  </a:moveTo>
                  <a:lnTo>
                    <a:pt x="0" y="0"/>
                  </a:lnTo>
                  <a:lnTo>
                    <a:pt x="0" y="112521"/>
                  </a:lnTo>
                  <a:lnTo>
                    <a:pt x="537" y="101389"/>
                  </a:lnTo>
                  <a:lnTo>
                    <a:pt x="2150" y="90470"/>
                  </a:lnTo>
                  <a:lnTo>
                    <a:pt x="19032" y="49714"/>
                  </a:lnTo>
                  <a:lnTo>
                    <a:pt x="50223" y="18521"/>
                  </a:lnTo>
                  <a:lnTo>
                    <a:pt x="90977" y="1643"/>
                  </a:lnTo>
                  <a:lnTo>
                    <a:pt x="101898" y="0"/>
                  </a:lnTo>
                  <a:close/>
                </a:path>
                <a:path w="9344025" h="4629150">
                  <a:moveTo>
                    <a:pt x="9344024" y="0"/>
                  </a:moveTo>
                  <a:lnTo>
                    <a:pt x="9242126" y="0"/>
                  </a:lnTo>
                  <a:lnTo>
                    <a:pt x="9253044" y="1643"/>
                  </a:lnTo>
                  <a:lnTo>
                    <a:pt x="9263748" y="4330"/>
                  </a:lnTo>
                  <a:lnTo>
                    <a:pt x="9302664" y="25104"/>
                  </a:lnTo>
                  <a:lnTo>
                    <a:pt x="9330660" y="59186"/>
                  </a:lnTo>
                  <a:lnTo>
                    <a:pt x="9343486" y="101389"/>
                  </a:lnTo>
                  <a:lnTo>
                    <a:pt x="9344024" y="112521"/>
                  </a:lnTo>
                  <a:lnTo>
                    <a:pt x="9344024" y="0"/>
                  </a:lnTo>
                  <a:close/>
                </a:path>
                <a:path w="9344025" h="4629150">
                  <a:moveTo>
                    <a:pt x="9344024" y="4515608"/>
                  </a:moveTo>
                  <a:lnTo>
                    <a:pt x="9335413" y="4558863"/>
                  </a:lnTo>
                  <a:lnTo>
                    <a:pt x="9310915" y="4595534"/>
                  </a:lnTo>
                  <a:lnTo>
                    <a:pt x="9274238" y="4620036"/>
                  </a:lnTo>
                  <a:lnTo>
                    <a:pt x="9230994" y="4628643"/>
                  </a:lnTo>
                  <a:lnTo>
                    <a:pt x="9344024" y="4628643"/>
                  </a:lnTo>
                  <a:lnTo>
                    <a:pt x="9344024" y="4515608"/>
                  </a:lnTo>
                  <a:close/>
                </a:path>
                <a:path w="9344025" h="4629150">
                  <a:moveTo>
                    <a:pt x="0" y="4515608"/>
                  </a:moveTo>
                  <a:lnTo>
                    <a:pt x="0" y="4628643"/>
                  </a:lnTo>
                  <a:lnTo>
                    <a:pt x="113034" y="4628643"/>
                  </a:lnTo>
                  <a:lnTo>
                    <a:pt x="101898" y="4628103"/>
                  </a:lnTo>
                  <a:lnTo>
                    <a:pt x="90977" y="4626488"/>
                  </a:lnTo>
                  <a:lnTo>
                    <a:pt x="50223" y="4609608"/>
                  </a:lnTo>
                  <a:lnTo>
                    <a:pt x="19032" y="4578419"/>
                  </a:lnTo>
                  <a:lnTo>
                    <a:pt x="2150" y="4537663"/>
                  </a:lnTo>
                  <a:lnTo>
                    <a:pt x="537" y="4526742"/>
                  </a:lnTo>
                  <a:lnTo>
                    <a:pt x="0" y="451560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4629150"/>
            </a:xfrm>
            <a:custGeom>
              <a:avLst/>
              <a:gdLst/>
              <a:ahLst/>
              <a:cxnLst/>
              <a:rect l="l" t="t" r="r" b="b"/>
              <a:pathLst>
                <a:path w="9344025" h="46291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516117"/>
                  </a:lnTo>
                  <a:lnTo>
                    <a:pt x="0" y="4523538"/>
                  </a:lnTo>
                  <a:lnTo>
                    <a:pt x="11444" y="4566227"/>
                  </a:lnTo>
                  <a:lnTo>
                    <a:pt x="38352" y="4601291"/>
                  </a:lnTo>
                  <a:lnTo>
                    <a:pt x="76631" y="4623387"/>
                  </a:lnTo>
                  <a:lnTo>
                    <a:pt x="105608" y="4629147"/>
                  </a:lnTo>
                  <a:lnTo>
                    <a:pt x="9238411" y="4629147"/>
                  </a:lnTo>
                  <a:lnTo>
                    <a:pt x="9281109" y="4617707"/>
                  </a:lnTo>
                  <a:lnTo>
                    <a:pt x="9316161" y="4590794"/>
                  </a:lnTo>
                  <a:lnTo>
                    <a:pt x="9338259" y="4552515"/>
                  </a:lnTo>
                  <a:lnTo>
                    <a:pt x="9344025" y="4523538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6883" y="237145"/>
            <a:ext cx="376872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65" dirty="0"/>
              <a:t>Modeling</a:t>
            </a:r>
            <a:r>
              <a:rPr spc="-240" dirty="0"/>
              <a:t> </a:t>
            </a:r>
            <a:r>
              <a:rPr spc="-20" dirty="0"/>
              <a:t>and</a:t>
            </a:r>
            <a:r>
              <a:rPr spc="-235" dirty="0"/>
              <a:t> </a:t>
            </a:r>
            <a:r>
              <a:rPr spc="-20" dirty="0"/>
              <a:t>Results</a:t>
            </a:r>
          </a:p>
        </p:txBody>
      </p:sp>
      <p:sp>
        <p:nvSpPr>
          <p:cNvPr id="9" name="object 9"/>
          <p:cNvSpPr/>
          <p:nvPr/>
        </p:nvSpPr>
        <p:spPr>
          <a:xfrm>
            <a:off x="173993" y="951230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227761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0345"/>
                </a:lnTo>
                <a:lnTo>
                  <a:pt x="0" y="227761"/>
                </a:lnTo>
                <a:lnTo>
                  <a:pt x="11442" y="270446"/>
                </a:lnTo>
                <a:lnTo>
                  <a:pt x="38354" y="305511"/>
                </a:lnTo>
                <a:lnTo>
                  <a:pt x="76631" y="327609"/>
                </a:lnTo>
                <a:lnTo>
                  <a:pt x="105613" y="333375"/>
                </a:lnTo>
                <a:lnTo>
                  <a:pt x="227761" y="333375"/>
                </a:lnTo>
                <a:lnTo>
                  <a:pt x="270459" y="321932"/>
                </a:lnTo>
                <a:lnTo>
                  <a:pt x="305511" y="295021"/>
                </a:lnTo>
                <a:lnTo>
                  <a:pt x="327609" y="256743"/>
                </a:lnTo>
                <a:lnTo>
                  <a:pt x="333375" y="227761"/>
                </a:lnTo>
                <a:lnTo>
                  <a:pt x="333375" y="105613"/>
                </a:lnTo>
                <a:lnTo>
                  <a:pt x="321932" y="62915"/>
                </a:lnTo>
                <a:lnTo>
                  <a:pt x="295021" y="27863"/>
                </a:lnTo>
                <a:lnTo>
                  <a:pt x="256743" y="5765"/>
                </a:lnTo>
                <a:lnTo>
                  <a:pt x="235115" y="723"/>
                </a:lnTo>
                <a:lnTo>
                  <a:pt x="227761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417" y="979104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494949"/>
                </a:solidFill>
                <a:latin typeface="Trebuchet MS"/>
                <a:cs typeface="Trebuchet MS"/>
              </a:rPr>
              <a:t>1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878" y="930248"/>
            <a:ext cx="2685008" cy="53565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9845">
              <a:lnSpc>
                <a:spcPct val="109900"/>
              </a:lnSpc>
              <a:spcBef>
                <a:spcPts val="55"/>
              </a:spcBef>
            </a:pP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Dimension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ality Reduction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300"/>
              </a:lnSpc>
              <a:spcBef>
                <a:spcPts val="57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Use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PCA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for</a:t>
            </a:r>
            <a:r>
              <a:rPr sz="1150" spc="-6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feature reduction.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3993" y="1560162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227761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0345"/>
                </a:lnTo>
                <a:lnTo>
                  <a:pt x="0" y="227761"/>
                </a:lnTo>
                <a:lnTo>
                  <a:pt x="11442" y="270446"/>
                </a:lnTo>
                <a:lnTo>
                  <a:pt x="38354" y="305511"/>
                </a:lnTo>
                <a:lnTo>
                  <a:pt x="76631" y="327609"/>
                </a:lnTo>
                <a:lnTo>
                  <a:pt x="105613" y="333375"/>
                </a:lnTo>
                <a:lnTo>
                  <a:pt x="227761" y="333375"/>
                </a:lnTo>
                <a:lnTo>
                  <a:pt x="270459" y="321932"/>
                </a:lnTo>
                <a:lnTo>
                  <a:pt x="305511" y="295021"/>
                </a:lnTo>
                <a:lnTo>
                  <a:pt x="327609" y="256743"/>
                </a:lnTo>
                <a:lnTo>
                  <a:pt x="333375" y="227761"/>
                </a:lnTo>
                <a:lnTo>
                  <a:pt x="333375" y="105613"/>
                </a:lnTo>
                <a:lnTo>
                  <a:pt x="321932" y="62915"/>
                </a:lnTo>
                <a:lnTo>
                  <a:pt x="295021" y="27863"/>
                </a:lnTo>
                <a:lnTo>
                  <a:pt x="256743" y="5765"/>
                </a:lnTo>
                <a:lnTo>
                  <a:pt x="235115" y="723"/>
                </a:lnTo>
                <a:lnTo>
                  <a:pt x="227761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66231" y="1601120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494949"/>
                </a:solidFill>
                <a:latin typeface="Trebuchet MS"/>
                <a:cs typeface="Trebuchet MS"/>
              </a:rPr>
              <a:t>2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342" y="1591337"/>
            <a:ext cx="3476857" cy="7462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134620">
              <a:lnSpc>
                <a:spcPct val="110600"/>
              </a:lnSpc>
              <a:spcBef>
                <a:spcPts val="45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Modeling </a:t>
            </a: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with</a:t>
            </a:r>
            <a:r>
              <a:rPr sz="14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K-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Means </a:t>
            </a:r>
            <a:r>
              <a:rPr sz="14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Clustering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0300"/>
              </a:lnSpc>
              <a:spcBef>
                <a:spcPts val="600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Application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8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clustering algorithms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methods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for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determining cluster numbers.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3043" y="2645698"/>
            <a:ext cx="342900" cy="333375"/>
          </a:xfrm>
          <a:custGeom>
            <a:avLst/>
            <a:gdLst/>
            <a:ahLst/>
            <a:cxnLst/>
            <a:rect l="l" t="t" r="r" b="b"/>
            <a:pathLst>
              <a:path w="342900" h="333375">
                <a:moveTo>
                  <a:pt x="237286" y="0"/>
                </a:moveTo>
                <a:lnTo>
                  <a:pt x="105613" y="0"/>
                </a:lnTo>
                <a:lnTo>
                  <a:pt x="98259" y="723"/>
                </a:lnTo>
                <a:lnTo>
                  <a:pt x="56400" y="14922"/>
                </a:lnTo>
                <a:lnTo>
                  <a:pt x="23177" y="44069"/>
                </a:lnTo>
                <a:lnTo>
                  <a:pt x="3619" y="83705"/>
                </a:lnTo>
                <a:lnTo>
                  <a:pt x="0" y="105613"/>
                </a:lnTo>
                <a:lnTo>
                  <a:pt x="0" y="220345"/>
                </a:lnTo>
                <a:lnTo>
                  <a:pt x="0" y="227761"/>
                </a:lnTo>
                <a:lnTo>
                  <a:pt x="11442" y="270446"/>
                </a:lnTo>
                <a:lnTo>
                  <a:pt x="38354" y="305511"/>
                </a:lnTo>
                <a:lnTo>
                  <a:pt x="76631" y="327609"/>
                </a:lnTo>
                <a:lnTo>
                  <a:pt x="105613" y="333375"/>
                </a:lnTo>
                <a:lnTo>
                  <a:pt x="237286" y="333375"/>
                </a:lnTo>
                <a:lnTo>
                  <a:pt x="279984" y="321932"/>
                </a:lnTo>
                <a:lnTo>
                  <a:pt x="315036" y="295021"/>
                </a:lnTo>
                <a:lnTo>
                  <a:pt x="337134" y="256743"/>
                </a:lnTo>
                <a:lnTo>
                  <a:pt x="342900" y="227761"/>
                </a:lnTo>
                <a:lnTo>
                  <a:pt x="342900" y="105613"/>
                </a:lnTo>
                <a:lnTo>
                  <a:pt x="331457" y="62915"/>
                </a:lnTo>
                <a:lnTo>
                  <a:pt x="304546" y="27863"/>
                </a:lnTo>
                <a:lnTo>
                  <a:pt x="266268" y="5765"/>
                </a:lnTo>
                <a:lnTo>
                  <a:pt x="244640" y="723"/>
                </a:lnTo>
                <a:lnTo>
                  <a:pt x="237286" y="0"/>
                </a:lnTo>
                <a:close/>
              </a:path>
            </a:pathLst>
          </a:custGeom>
          <a:solidFill>
            <a:srgbClr val="ECF4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6231" y="2642971"/>
            <a:ext cx="1365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-50" dirty="0">
                <a:solidFill>
                  <a:srgbClr val="494949"/>
                </a:solidFill>
                <a:latin typeface="Trebuchet MS"/>
                <a:cs typeface="Trebuchet MS"/>
              </a:rPr>
              <a:t>3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107" y="2656662"/>
            <a:ext cx="3756893" cy="7581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4295">
              <a:lnSpc>
                <a:spcPct val="107800"/>
              </a:lnSpc>
              <a:spcBef>
                <a:spcPts val="9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Alternative </a:t>
            </a:r>
            <a:r>
              <a:rPr sz="1450" spc="-30" dirty="0">
                <a:solidFill>
                  <a:srgbClr val="48B6A3"/>
                </a:solidFill>
                <a:latin typeface="Lucida Sans Unicode"/>
                <a:cs typeface="Lucida Sans Unicode"/>
              </a:rPr>
              <a:t>Algorithms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9600"/>
              </a:lnSpc>
              <a:spcBef>
                <a:spcPts val="690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Use</a:t>
            </a:r>
            <a:r>
              <a:rPr sz="1150" spc="-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50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other clustering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algorithms</a:t>
            </a:r>
            <a:r>
              <a:rPr sz="1150" spc="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for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comparison.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20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96836"/>
            <a:ext cx="9344025" cy="686363"/>
          </a:xfrm>
          <a:prstGeom prst="rect">
            <a:avLst/>
          </a:prstGeom>
        </p:spPr>
      </p:pic>
      <p:pic>
        <p:nvPicPr>
          <p:cNvPr id="22" name="Picture 21" descr="A graph of different sizes of columns&#10;&#10;AI-generated content may be incorrect.">
            <a:extLst>
              <a:ext uri="{FF2B5EF4-FFF2-40B4-BE49-F238E27FC236}">
                <a16:creationId xmlns:a16="http://schemas.microsoft.com/office/drawing/2014/main" id="{06C28BDA-6A3F-1AF3-7764-91B623C30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90" y="980262"/>
            <a:ext cx="458652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255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5511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2551430"/>
            </a:xfrm>
            <a:custGeom>
              <a:avLst/>
              <a:gdLst/>
              <a:ahLst/>
              <a:cxnLst/>
              <a:rect l="l" t="t" r="r" b="b"/>
              <a:pathLst>
                <a:path w="9344025" h="25514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25514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2551430">
                  <a:moveTo>
                    <a:pt x="9344024" y="2439668"/>
                  </a:moveTo>
                  <a:lnTo>
                    <a:pt x="9335413" y="2482923"/>
                  </a:lnTo>
                  <a:lnTo>
                    <a:pt x="9310915" y="2519594"/>
                  </a:lnTo>
                  <a:lnTo>
                    <a:pt x="9274238" y="2544096"/>
                  </a:lnTo>
                  <a:lnTo>
                    <a:pt x="9248796" y="2551175"/>
                  </a:lnTo>
                  <a:lnTo>
                    <a:pt x="9344024" y="2551175"/>
                  </a:lnTo>
                  <a:lnTo>
                    <a:pt x="9344024" y="2439668"/>
                  </a:lnTo>
                  <a:close/>
                </a:path>
                <a:path w="9344025" h="2551430">
                  <a:moveTo>
                    <a:pt x="0" y="2439668"/>
                  </a:moveTo>
                  <a:lnTo>
                    <a:pt x="0" y="2551175"/>
                  </a:lnTo>
                  <a:lnTo>
                    <a:pt x="95226" y="2551175"/>
                  </a:lnTo>
                  <a:lnTo>
                    <a:pt x="90977" y="2550548"/>
                  </a:lnTo>
                  <a:lnTo>
                    <a:pt x="80269" y="2547860"/>
                  </a:lnTo>
                  <a:lnTo>
                    <a:pt x="41359" y="2527086"/>
                  </a:lnTo>
                  <a:lnTo>
                    <a:pt x="13362" y="2493003"/>
                  </a:lnTo>
                  <a:lnTo>
                    <a:pt x="537" y="2450802"/>
                  </a:lnTo>
                  <a:lnTo>
                    <a:pt x="0" y="243966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2551430"/>
            </a:xfrm>
            <a:custGeom>
              <a:avLst/>
              <a:gdLst/>
              <a:ahLst/>
              <a:cxnLst/>
              <a:rect l="l" t="t" r="r" b="b"/>
              <a:pathLst>
                <a:path w="9344025" h="25514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25514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2551430">
                  <a:moveTo>
                    <a:pt x="9344024" y="2439668"/>
                  </a:moveTo>
                  <a:lnTo>
                    <a:pt x="9335413" y="2482923"/>
                  </a:lnTo>
                  <a:lnTo>
                    <a:pt x="9310915" y="2519594"/>
                  </a:lnTo>
                  <a:lnTo>
                    <a:pt x="9274238" y="2544096"/>
                  </a:lnTo>
                  <a:lnTo>
                    <a:pt x="9248796" y="2551175"/>
                  </a:lnTo>
                  <a:lnTo>
                    <a:pt x="9344024" y="2551175"/>
                  </a:lnTo>
                  <a:lnTo>
                    <a:pt x="9344024" y="2439668"/>
                  </a:lnTo>
                  <a:close/>
                </a:path>
                <a:path w="9344025" h="2551430">
                  <a:moveTo>
                    <a:pt x="0" y="2439668"/>
                  </a:moveTo>
                  <a:lnTo>
                    <a:pt x="0" y="2551175"/>
                  </a:lnTo>
                  <a:lnTo>
                    <a:pt x="95226" y="2551175"/>
                  </a:lnTo>
                  <a:lnTo>
                    <a:pt x="90977" y="2550548"/>
                  </a:lnTo>
                  <a:lnTo>
                    <a:pt x="80269" y="2547860"/>
                  </a:lnTo>
                  <a:lnTo>
                    <a:pt x="41359" y="2527086"/>
                  </a:lnTo>
                  <a:lnTo>
                    <a:pt x="13362" y="2493003"/>
                  </a:lnTo>
                  <a:lnTo>
                    <a:pt x="537" y="2450802"/>
                  </a:lnTo>
                  <a:lnTo>
                    <a:pt x="0" y="243966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2552700"/>
            </a:xfrm>
            <a:custGeom>
              <a:avLst/>
              <a:gdLst/>
              <a:ahLst/>
              <a:cxnLst/>
              <a:rect l="l" t="t" r="r" b="b"/>
              <a:pathLst>
                <a:path w="9344025" h="25527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439669"/>
                  </a:lnTo>
                  <a:lnTo>
                    <a:pt x="0" y="2447090"/>
                  </a:lnTo>
                  <a:lnTo>
                    <a:pt x="11444" y="2489779"/>
                  </a:lnTo>
                  <a:lnTo>
                    <a:pt x="38352" y="2524843"/>
                  </a:lnTo>
                  <a:lnTo>
                    <a:pt x="76631" y="2546934"/>
                  </a:lnTo>
                  <a:lnTo>
                    <a:pt x="105608" y="2552699"/>
                  </a:lnTo>
                  <a:lnTo>
                    <a:pt x="9238411" y="2552699"/>
                  </a:lnTo>
                  <a:lnTo>
                    <a:pt x="9281109" y="2541254"/>
                  </a:lnTo>
                  <a:lnTo>
                    <a:pt x="9316161" y="2514346"/>
                  </a:lnTo>
                  <a:lnTo>
                    <a:pt x="9338259" y="2476067"/>
                  </a:lnTo>
                  <a:lnTo>
                    <a:pt x="9344025" y="2447090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9"/>
              <a:ext cx="3324225" cy="25146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797" y="610711"/>
            <a:ext cx="2910840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Visualize</a:t>
            </a:r>
            <a:r>
              <a:rPr sz="2950" spc="-22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Results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35" y="1408715"/>
            <a:ext cx="3143250" cy="539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Data</a:t>
            </a:r>
            <a:r>
              <a:rPr sz="1450" spc="-10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Visualization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Insights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from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PCA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-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clustering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results.</a:t>
            </a:r>
            <a:endParaRPr sz="1150">
              <a:latin typeface="Lucida Sans Unicode"/>
              <a:cs typeface="Lucida Sans Unicod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B9893-3E55-B850-D0EC-74DDF5D06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37" y="2106495"/>
            <a:ext cx="4343400" cy="3014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304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934965"/>
                  </a:lnTo>
                  <a:lnTo>
                    <a:pt x="0" y="2942386"/>
                  </a:lnTo>
                  <a:lnTo>
                    <a:pt x="11444" y="2985080"/>
                  </a:lnTo>
                  <a:lnTo>
                    <a:pt x="38352" y="3020139"/>
                  </a:lnTo>
                  <a:lnTo>
                    <a:pt x="76631" y="3042235"/>
                  </a:lnTo>
                  <a:lnTo>
                    <a:pt x="105608" y="3048000"/>
                  </a:lnTo>
                  <a:lnTo>
                    <a:pt x="9238411" y="3048000"/>
                  </a:lnTo>
                  <a:lnTo>
                    <a:pt x="9281109" y="3036555"/>
                  </a:lnTo>
                  <a:lnTo>
                    <a:pt x="9316161" y="3009647"/>
                  </a:lnTo>
                  <a:lnTo>
                    <a:pt x="9338259" y="2971363"/>
                  </a:lnTo>
                  <a:lnTo>
                    <a:pt x="9344025" y="2942386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" y="19049"/>
              <a:ext cx="3162299" cy="30099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97732" y="567467"/>
            <a:ext cx="3554095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95"/>
              </a:spcBef>
            </a:pPr>
            <a:r>
              <a:rPr sz="2950" spc="-80" dirty="0">
                <a:solidFill>
                  <a:srgbClr val="48B6A3"/>
                </a:solidFill>
                <a:latin typeface="Lucida Sans Unicode"/>
                <a:cs typeface="Lucida Sans Unicode"/>
              </a:rPr>
              <a:t>Customer</a:t>
            </a:r>
            <a:r>
              <a:rPr sz="2950" spc="-229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Segments Profiling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0600" y="1904015"/>
            <a:ext cx="5486400" cy="274818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Segment</a:t>
            </a:r>
            <a:r>
              <a:rPr sz="14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Characteristics</a:t>
            </a:r>
            <a:endParaRPr sz="1450" dirty="0">
              <a:latin typeface="Lucida Sans Unicode"/>
              <a:cs typeface="Lucida Sans Unicod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31313"/>
                </a:solidFill>
                <a:effectLst/>
                <a:latin typeface="Inter"/>
              </a:rPr>
              <a:t>segment 0</a:t>
            </a:r>
            <a:r>
              <a:rPr lang="en-US" sz="1600" b="0" i="0" dirty="0">
                <a:solidFill>
                  <a:srgbClr val="131313"/>
                </a:solidFill>
                <a:effectLst/>
                <a:latin typeface="Inter"/>
              </a:rPr>
              <a:t>: Likely represents group bookings made well in advance, with a higher cancellation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31313"/>
                </a:solidFill>
                <a:effectLst/>
                <a:latin typeface="Inter"/>
              </a:rPr>
              <a:t>segment 1</a:t>
            </a:r>
            <a:r>
              <a:rPr lang="en-US" sz="1600" b="0" i="0" dirty="0">
                <a:solidFill>
                  <a:srgbClr val="131313"/>
                </a:solidFill>
                <a:effectLst/>
                <a:latin typeface="Inter"/>
              </a:rPr>
              <a:t>: Represents last-minute bookings from other European countries, often through online TAs, with some special requests.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31313"/>
                </a:solidFill>
                <a:effectLst/>
                <a:latin typeface="Inter"/>
              </a:rPr>
              <a:t>segment 2</a:t>
            </a:r>
            <a:r>
              <a:rPr lang="en-US" sz="1600" b="0" i="0" dirty="0">
                <a:solidFill>
                  <a:srgbClr val="131313"/>
                </a:solidFill>
                <a:effectLst/>
                <a:latin typeface="Inter"/>
              </a:rPr>
              <a:t>: Includes national customers booking through offline TA/TO, with shorter stays.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31313"/>
                </a:solidFill>
                <a:effectLst/>
                <a:latin typeface="Inter"/>
              </a:rPr>
              <a:t>segment 3</a:t>
            </a:r>
            <a:r>
              <a:rPr lang="en-US" sz="1600" b="0" i="0" dirty="0">
                <a:solidFill>
                  <a:srgbClr val="131313"/>
                </a:solidFill>
                <a:effectLst/>
                <a:latin typeface="Inter"/>
              </a:rPr>
              <a:t>: Represents direct bookings at the resort hotel, with no deposits required.</a:t>
            </a: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9344025" cy="5283201"/>
            <a:chOff x="0" y="-1"/>
            <a:chExt cx="9344025" cy="237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3717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050" y="19050"/>
              <a:ext cx="9305925" cy="2333625"/>
            </a:xfrm>
            <a:custGeom>
              <a:avLst/>
              <a:gdLst/>
              <a:ahLst/>
              <a:cxnLst/>
              <a:rect l="l" t="t" r="r" b="b"/>
              <a:pathLst>
                <a:path w="9305925" h="2333625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220592"/>
                  </a:lnTo>
                  <a:lnTo>
                    <a:pt x="0" y="2228014"/>
                  </a:lnTo>
                  <a:lnTo>
                    <a:pt x="11444" y="2270703"/>
                  </a:lnTo>
                  <a:lnTo>
                    <a:pt x="38352" y="2305767"/>
                  </a:lnTo>
                  <a:lnTo>
                    <a:pt x="76631" y="2327858"/>
                  </a:lnTo>
                  <a:lnTo>
                    <a:pt x="105608" y="2333623"/>
                  </a:lnTo>
                  <a:lnTo>
                    <a:pt x="9200311" y="2333623"/>
                  </a:lnTo>
                  <a:lnTo>
                    <a:pt x="9243009" y="2322178"/>
                  </a:lnTo>
                  <a:lnTo>
                    <a:pt x="9278061" y="2295270"/>
                  </a:lnTo>
                  <a:lnTo>
                    <a:pt x="9300159" y="2256991"/>
                  </a:lnTo>
                  <a:lnTo>
                    <a:pt x="9305925" y="2228014"/>
                  </a:lnTo>
                  <a:lnTo>
                    <a:pt x="9305925" y="105613"/>
                  </a:lnTo>
                  <a:lnTo>
                    <a:pt x="9294482" y="62928"/>
                  </a:lnTo>
                  <a:lnTo>
                    <a:pt x="9267571" y="27863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2200" y="1984945"/>
            <a:ext cx="7086600" cy="1313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200"/>
              </a:lnSpc>
              <a:spcBef>
                <a:spcPts val="100"/>
              </a:spcBef>
            </a:pPr>
            <a:r>
              <a:rPr sz="4100" spc="130" dirty="0">
                <a:latin typeface="Tahoma"/>
                <a:cs typeface="Tahoma"/>
              </a:rPr>
              <a:t>Chapter</a:t>
            </a:r>
            <a:r>
              <a:rPr sz="4100" spc="-345" dirty="0">
                <a:latin typeface="Tahoma"/>
                <a:cs typeface="Tahoma"/>
              </a:rPr>
              <a:t> </a:t>
            </a:r>
            <a:r>
              <a:rPr sz="4100" spc="-160" dirty="0">
                <a:latin typeface="Tahoma"/>
                <a:cs typeface="Tahoma"/>
              </a:rPr>
              <a:t>4:</a:t>
            </a:r>
            <a:r>
              <a:rPr sz="4100" spc="-345" dirty="0">
                <a:latin typeface="Tahoma"/>
                <a:cs typeface="Tahoma"/>
              </a:rPr>
              <a:t> </a:t>
            </a:r>
            <a:r>
              <a:rPr sz="4100" spc="160" dirty="0">
                <a:latin typeface="Tahoma"/>
                <a:cs typeface="Tahoma"/>
              </a:rPr>
              <a:t>Time</a:t>
            </a:r>
            <a:r>
              <a:rPr sz="4100" spc="-345" dirty="0">
                <a:latin typeface="Tahoma"/>
                <a:cs typeface="Tahoma"/>
              </a:rPr>
              <a:t> </a:t>
            </a:r>
            <a:r>
              <a:rPr sz="4100" spc="95" dirty="0">
                <a:latin typeface="Tahoma"/>
                <a:cs typeface="Tahoma"/>
              </a:rPr>
              <a:t>Series </a:t>
            </a:r>
            <a:r>
              <a:rPr sz="4100" spc="105" dirty="0">
                <a:latin typeface="Tahoma"/>
                <a:cs typeface="Tahoma"/>
              </a:rPr>
              <a:t>Forecasting</a:t>
            </a:r>
            <a:endParaRPr sz="4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5" y="0"/>
            <a:ext cx="9344025" cy="4229735"/>
            <a:chOff x="0" y="0"/>
            <a:chExt cx="9344025" cy="4229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9344025" cy="4229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44025" cy="42291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9049"/>
              <a:ext cx="9305925" cy="4191000"/>
            </a:xfrm>
            <a:custGeom>
              <a:avLst/>
              <a:gdLst/>
              <a:ahLst/>
              <a:cxnLst/>
              <a:rect l="l" t="t" r="r" b="b"/>
              <a:pathLst>
                <a:path w="9305925" h="4191000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077966"/>
                  </a:lnTo>
                  <a:lnTo>
                    <a:pt x="0" y="4085387"/>
                  </a:lnTo>
                  <a:lnTo>
                    <a:pt x="11444" y="4128081"/>
                  </a:lnTo>
                  <a:lnTo>
                    <a:pt x="38352" y="4163140"/>
                  </a:lnTo>
                  <a:lnTo>
                    <a:pt x="76631" y="4185236"/>
                  </a:lnTo>
                  <a:lnTo>
                    <a:pt x="105608" y="4191001"/>
                  </a:lnTo>
                  <a:lnTo>
                    <a:pt x="9200311" y="4191001"/>
                  </a:lnTo>
                  <a:lnTo>
                    <a:pt x="9243009" y="4179556"/>
                  </a:lnTo>
                  <a:lnTo>
                    <a:pt x="9278061" y="4152643"/>
                  </a:lnTo>
                  <a:lnTo>
                    <a:pt x="9300159" y="4114364"/>
                  </a:lnTo>
                  <a:lnTo>
                    <a:pt x="9305925" y="4085387"/>
                  </a:lnTo>
                  <a:lnTo>
                    <a:pt x="9305925" y="105613"/>
                  </a:lnTo>
                  <a:lnTo>
                    <a:pt x="9294482" y="62915"/>
                  </a:lnTo>
                  <a:lnTo>
                    <a:pt x="9267571" y="27851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797" y="600901"/>
            <a:ext cx="7182484" cy="890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4400" b="1" dirty="0">
                <a:latin typeface="Canva Sans Bold"/>
                <a:ea typeface="Canva Sans Bold"/>
                <a:cs typeface="Canva Sans Bold"/>
                <a:sym typeface="Canva Sans Bold"/>
              </a:rPr>
              <a:t>Team Members' Names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A185C-F4AD-BDDE-A192-1B5EAE427D58}"/>
              </a:ext>
            </a:extLst>
          </p:cNvPr>
          <p:cNvSpPr txBox="1"/>
          <p:nvPr/>
        </p:nvSpPr>
        <p:spPr>
          <a:xfrm>
            <a:off x="726076" y="1507591"/>
            <a:ext cx="4846320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5219" lvl="1" indent="-402610" algn="l">
              <a:lnSpc>
                <a:spcPct val="200000"/>
              </a:lnSpc>
              <a:buFont typeface="Arial"/>
              <a:buChar char="•"/>
            </a:pP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Abdelrahman Ahmed Barbary           </a:t>
            </a:r>
          </a:p>
          <a:p>
            <a:pPr marL="805219" lvl="1" indent="-402610" algn="l">
              <a:lnSpc>
                <a:spcPct val="200000"/>
              </a:lnSpc>
              <a:buFont typeface="Arial"/>
              <a:buChar char="•"/>
            </a:pP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Mohamed Yousef </a:t>
            </a:r>
            <a:r>
              <a:rPr lang="en-US" sz="1800" b="1" dirty="0" err="1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Abdelfatah</a:t>
            </a: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marL="805219" lvl="1" indent="-402610" algn="l">
              <a:lnSpc>
                <a:spcPct val="200000"/>
              </a:lnSpc>
              <a:buFont typeface="Arial"/>
              <a:buChar char="•"/>
            </a:pP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Aya </a:t>
            </a:r>
            <a:r>
              <a:rPr lang="en-US" sz="1800" b="1" dirty="0" err="1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Aboelsood</a:t>
            </a: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Hamdy</a:t>
            </a:r>
          </a:p>
          <a:p>
            <a:pPr marL="805219" lvl="1" indent="-402610" algn="l">
              <a:lnSpc>
                <a:spcPct val="20000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Reham</a:t>
            </a: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Ashraf </a:t>
            </a:r>
            <a:r>
              <a:rPr lang="en-US" sz="1800" b="1" dirty="0" err="1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fathy</a:t>
            </a:r>
            <a:endParaRPr lang="en-US" sz="1800" b="1" dirty="0">
              <a:solidFill>
                <a:srgbClr val="48B6A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05219" lvl="1" indent="-402610" algn="l">
              <a:lnSpc>
                <a:spcPct val="200000"/>
              </a:lnSpc>
              <a:buFont typeface="Arial"/>
              <a:buChar char="•"/>
            </a:pPr>
            <a:r>
              <a:rPr lang="en-US" sz="1800" b="1" dirty="0">
                <a:solidFill>
                  <a:srgbClr val="48B6A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Marwa Mahmoud Esmail</a:t>
            </a:r>
          </a:p>
        </p:txBody>
      </p:sp>
    </p:spTree>
    <p:extLst>
      <p:ext uri="{BB962C8B-B14F-4D97-AF65-F5344CB8AC3E}">
        <p14:creationId xmlns:p14="http://schemas.microsoft.com/office/powerpoint/2010/main" val="270800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9344025" cy="5283201"/>
            <a:chOff x="0" y="-1"/>
            <a:chExt cx="9344025" cy="3248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9344025" cy="32480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248025"/>
            </a:xfrm>
            <a:custGeom>
              <a:avLst/>
              <a:gdLst/>
              <a:ahLst/>
              <a:cxnLst/>
              <a:rect l="l" t="t" r="r" b="b"/>
              <a:pathLst>
                <a:path w="9344025" h="32480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2480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248025">
                  <a:moveTo>
                    <a:pt x="9344024" y="3134993"/>
                  </a:moveTo>
                  <a:lnTo>
                    <a:pt x="9335413" y="3178248"/>
                  </a:lnTo>
                  <a:lnTo>
                    <a:pt x="9310915" y="3214919"/>
                  </a:lnTo>
                  <a:lnTo>
                    <a:pt x="9274238" y="3239421"/>
                  </a:lnTo>
                  <a:lnTo>
                    <a:pt x="9230994" y="3248023"/>
                  </a:lnTo>
                  <a:lnTo>
                    <a:pt x="9344024" y="3248023"/>
                  </a:lnTo>
                  <a:lnTo>
                    <a:pt x="9344024" y="3134993"/>
                  </a:lnTo>
                  <a:close/>
                </a:path>
                <a:path w="9344025" h="3248025">
                  <a:moveTo>
                    <a:pt x="0" y="3134993"/>
                  </a:moveTo>
                  <a:lnTo>
                    <a:pt x="0" y="3248023"/>
                  </a:lnTo>
                  <a:lnTo>
                    <a:pt x="113034" y="3248023"/>
                  </a:lnTo>
                  <a:lnTo>
                    <a:pt x="101898" y="3247486"/>
                  </a:lnTo>
                  <a:lnTo>
                    <a:pt x="90977" y="3245873"/>
                  </a:lnTo>
                  <a:lnTo>
                    <a:pt x="50223" y="3228993"/>
                  </a:lnTo>
                  <a:lnTo>
                    <a:pt x="19032" y="3197800"/>
                  </a:lnTo>
                  <a:lnTo>
                    <a:pt x="2150" y="3157047"/>
                  </a:lnTo>
                  <a:lnTo>
                    <a:pt x="537" y="3146127"/>
                  </a:lnTo>
                  <a:lnTo>
                    <a:pt x="0" y="3134993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248025"/>
            </a:xfrm>
            <a:custGeom>
              <a:avLst/>
              <a:gdLst/>
              <a:ahLst/>
              <a:cxnLst/>
              <a:rect l="l" t="t" r="r" b="b"/>
              <a:pathLst>
                <a:path w="9344025" h="32480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2480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248025">
                  <a:moveTo>
                    <a:pt x="9344024" y="3134993"/>
                  </a:moveTo>
                  <a:lnTo>
                    <a:pt x="9335413" y="3178248"/>
                  </a:lnTo>
                  <a:lnTo>
                    <a:pt x="9310915" y="3214919"/>
                  </a:lnTo>
                  <a:lnTo>
                    <a:pt x="9274238" y="3239421"/>
                  </a:lnTo>
                  <a:lnTo>
                    <a:pt x="9230994" y="3248023"/>
                  </a:lnTo>
                  <a:lnTo>
                    <a:pt x="9344024" y="3248023"/>
                  </a:lnTo>
                  <a:lnTo>
                    <a:pt x="9344024" y="3134993"/>
                  </a:lnTo>
                  <a:close/>
                </a:path>
                <a:path w="9344025" h="3248025">
                  <a:moveTo>
                    <a:pt x="0" y="3134993"/>
                  </a:moveTo>
                  <a:lnTo>
                    <a:pt x="0" y="3248023"/>
                  </a:lnTo>
                  <a:lnTo>
                    <a:pt x="113034" y="3248023"/>
                  </a:lnTo>
                  <a:lnTo>
                    <a:pt x="101898" y="3247486"/>
                  </a:lnTo>
                  <a:lnTo>
                    <a:pt x="90977" y="3245873"/>
                  </a:lnTo>
                  <a:lnTo>
                    <a:pt x="50223" y="3228993"/>
                  </a:lnTo>
                  <a:lnTo>
                    <a:pt x="19032" y="3197800"/>
                  </a:lnTo>
                  <a:lnTo>
                    <a:pt x="2150" y="3157047"/>
                  </a:lnTo>
                  <a:lnTo>
                    <a:pt x="537" y="3146127"/>
                  </a:lnTo>
                  <a:lnTo>
                    <a:pt x="0" y="3134993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248025"/>
            </a:xfrm>
            <a:custGeom>
              <a:avLst/>
              <a:gdLst/>
              <a:ahLst/>
              <a:cxnLst/>
              <a:rect l="l" t="t" r="r" b="b"/>
              <a:pathLst>
                <a:path w="9344025" h="3248025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3134994"/>
                  </a:lnTo>
                  <a:lnTo>
                    <a:pt x="0" y="3142415"/>
                  </a:lnTo>
                  <a:lnTo>
                    <a:pt x="11444" y="3185104"/>
                  </a:lnTo>
                  <a:lnTo>
                    <a:pt x="38352" y="3220168"/>
                  </a:lnTo>
                  <a:lnTo>
                    <a:pt x="76631" y="3242259"/>
                  </a:lnTo>
                  <a:lnTo>
                    <a:pt x="105608" y="3248024"/>
                  </a:lnTo>
                  <a:lnTo>
                    <a:pt x="9238411" y="3248024"/>
                  </a:lnTo>
                  <a:lnTo>
                    <a:pt x="9281109" y="3236579"/>
                  </a:lnTo>
                  <a:lnTo>
                    <a:pt x="9316161" y="3209671"/>
                  </a:lnTo>
                  <a:lnTo>
                    <a:pt x="9338259" y="3171392"/>
                  </a:lnTo>
                  <a:lnTo>
                    <a:pt x="9344025" y="3142415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8"/>
              <a:ext cx="3324225" cy="32099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100"/>
              </a:lnSpc>
              <a:spcBef>
                <a:spcPts val="95"/>
              </a:spcBef>
            </a:pPr>
            <a:r>
              <a:rPr spc="-35" dirty="0"/>
              <a:t>Introduction</a:t>
            </a:r>
            <a:r>
              <a:rPr spc="-229" dirty="0"/>
              <a:t> </a:t>
            </a:r>
            <a:r>
              <a:rPr spc="-35" dirty="0"/>
              <a:t>to</a:t>
            </a:r>
            <a:r>
              <a:rPr spc="-225" dirty="0"/>
              <a:t> </a:t>
            </a:r>
            <a:r>
              <a:rPr spc="-50" dirty="0"/>
              <a:t>Time</a:t>
            </a:r>
            <a:r>
              <a:rPr spc="-229" dirty="0"/>
              <a:t> </a:t>
            </a:r>
            <a:r>
              <a:rPr spc="-10" dirty="0"/>
              <a:t>Series Forecasting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935" y="1894490"/>
            <a:ext cx="4325620" cy="748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Importance</a:t>
            </a:r>
            <a:r>
              <a:rPr sz="14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in</a:t>
            </a:r>
            <a:r>
              <a:rPr sz="1450" spc="-8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Hospitality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9600"/>
              </a:lnSpc>
              <a:spcBef>
                <a:spcPts val="61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Benefits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accurate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for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pricing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 experience.</a:t>
            </a:r>
            <a:endParaRPr sz="1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255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5511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2551430"/>
            </a:xfrm>
            <a:custGeom>
              <a:avLst/>
              <a:gdLst/>
              <a:ahLst/>
              <a:cxnLst/>
              <a:rect l="l" t="t" r="r" b="b"/>
              <a:pathLst>
                <a:path w="9344025" h="25514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25514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2551430">
                  <a:moveTo>
                    <a:pt x="9344024" y="2439668"/>
                  </a:moveTo>
                  <a:lnTo>
                    <a:pt x="9335413" y="2482923"/>
                  </a:lnTo>
                  <a:lnTo>
                    <a:pt x="9310915" y="2519594"/>
                  </a:lnTo>
                  <a:lnTo>
                    <a:pt x="9274238" y="2544096"/>
                  </a:lnTo>
                  <a:lnTo>
                    <a:pt x="9248796" y="2551175"/>
                  </a:lnTo>
                  <a:lnTo>
                    <a:pt x="9344024" y="2551175"/>
                  </a:lnTo>
                  <a:lnTo>
                    <a:pt x="9344024" y="2439668"/>
                  </a:lnTo>
                  <a:close/>
                </a:path>
                <a:path w="9344025" h="2551430">
                  <a:moveTo>
                    <a:pt x="0" y="2439668"/>
                  </a:moveTo>
                  <a:lnTo>
                    <a:pt x="0" y="2551175"/>
                  </a:lnTo>
                  <a:lnTo>
                    <a:pt x="95226" y="2551175"/>
                  </a:lnTo>
                  <a:lnTo>
                    <a:pt x="90977" y="2550548"/>
                  </a:lnTo>
                  <a:lnTo>
                    <a:pt x="80269" y="2547860"/>
                  </a:lnTo>
                  <a:lnTo>
                    <a:pt x="41359" y="2527086"/>
                  </a:lnTo>
                  <a:lnTo>
                    <a:pt x="13362" y="2493003"/>
                  </a:lnTo>
                  <a:lnTo>
                    <a:pt x="537" y="2450802"/>
                  </a:lnTo>
                  <a:lnTo>
                    <a:pt x="0" y="243966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2551430"/>
            </a:xfrm>
            <a:custGeom>
              <a:avLst/>
              <a:gdLst/>
              <a:ahLst/>
              <a:cxnLst/>
              <a:rect l="l" t="t" r="r" b="b"/>
              <a:pathLst>
                <a:path w="9344025" h="25514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25514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2551430">
                  <a:moveTo>
                    <a:pt x="9344024" y="2439668"/>
                  </a:moveTo>
                  <a:lnTo>
                    <a:pt x="9335413" y="2482923"/>
                  </a:lnTo>
                  <a:lnTo>
                    <a:pt x="9310915" y="2519594"/>
                  </a:lnTo>
                  <a:lnTo>
                    <a:pt x="9274238" y="2544096"/>
                  </a:lnTo>
                  <a:lnTo>
                    <a:pt x="9248796" y="2551175"/>
                  </a:lnTo>
                  <a:lnTo>
                    <a:pt x="9344024" y="2551175"/>
                  </a:lnTo>
                  <a:lnTo>
                    <a:pt x="9344024" y="2439668"/>
                  </a:lnTo>
                  <a:close/>
                </a:path>
                <a:path w="9344025" h="2551430">
                  <a:moveTo>
                    <a:pt x="0" y="2439668"/>
                  </a:moveTo>
                  <a:lnTo>
                    <a:pt x="0" y="2551175"/>
                  </a:lnTo>
                  <a:lnTo>
                    <a:pt x="95226" y="2551175"/>
                  </a:lnTo>
                  <a:lnTo>
                    <a:pt x="90977" y="2550548"/>
                  </a:lnTo>
                  <a:lnTo>
                    <a:pt x="80269" y="2547860"/>
                  </a:lnTo>
                  <a:lnTo>
                    <a:pt x="41359" y="2527086"/>
                  </a:lnTo>
                  <a:lnTo>
                    <a:pt x="13362" y="2493003"/>
                  </a:lnTo>
                  <a:lnTo>
                    <a:pt x="537" y="2450802"/>
                  </a:lnTo>
                  <a:lnTo>
                    <a:pt x="0" y="243966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2552700"/>
            </a:xfrm>
            <a:custGeom>
              <a:avLst/>
              <a:gdLst/>
              <a:ahLst/>
              <a:cxnLst/>
              <a:rect l="l" t="t" r="r" b="b"/>
              <a:pathLst>
                <a:path w="9344025" h="25527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439669"/>
                  </a:lnTo>
                  <a:lnTo>
                    <a:pt x="0" y="2447090"/>
                  </a:lnTo>
                  <a:lnTo>
                    <a:pt x="11444" y="2489779"/>
                  </a:lnTo>
                  <a:lnTo>
                    <a:pt x="38352" y="2524843"/>
                  </a:lnTo>
                  <a:lnTo>
                    <a:pt x="76631" y="2546934"/>
                  </a:lnTo>
                  <a:lnTo>
                    <a:pt x="105608" y="2552699"/>
                  </a:lnTo>
                  <a:lnTo>
                    <a:pt x="9238411" y="2552699"/>
                  </a:lnTo>
                  <a:lnTo>
                    <a:pt x="9281109" y="2541254"/>
                  </a:lnTo>
                  <a:lnTo>
                    <a:pt x="9316161" y="2514346"/>
                  </a:lnTo>
                  <a:lnTo>
                    <a:pt x="9338259" y="2476067"/>
                  </a:lnTo>
                  <a:lnTo>
                    <a:pt x="9344025" y="2447090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9"/>
              <a:ext cx="3324225" cy="25146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796" y="610711"/>
            <a:ext cx="314920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dirty="0">
                <a:solidFill>
                  <a:srgbClr val="48B6A3"/>
                </a:solidFill>
                <a:latin typeface="Lucida Sans Unicode"/>
                <a:cs typeface="Lucida Sans Unicode"/>
              </a:rPr>
              <a:t>Hotels Demand</a:t>
            </a:r>
            <a:endParaRPr sz="2950" dirty="0">
              <a:solidFill>
                <a:srgbClr val="48B6A3"/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35" y="1408715"/>
            <a:ext cx="3700145" cy="1936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36973-C537-9254-E9CA-D99427CAD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58" y="749588"/>
            <a:ext cx="5367020" cy="2106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8F9C3-A8F5-BA75-A843-F319EA823C36}"/>
              </a:ext>
            </a:extLst>
          </p:cNvPr>
          <p:cNvSpPr txBox="1"/>
          <p:nvPr/>
        </p:nvSpPr>
        <p:spPr>
          <a:xfrm>
            <a:off x="612655" y="977613"/>
            <a:ext cx="48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Resort Hotel</a:t>
            </a:r>
            <a:endParaRPr lang="ar-E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7E5CB3-4D66-CAE0-DA74-5C3CB9C091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58" y="2917592"/>
            <a:ext cx="5434330" cy="2339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4E7E7C-49F4-56DD-A303-5C8353A24BBD}"/>
              </a:ext>
            </a:extLst>
          </p:cNvPr>
          <p:cNvSpPr txBox="1"/>
          <p:nvPr/>
        </p:nvSpPr>
        <p:spPr>
          <a:xfrm>
            <a:off x="612655" y="3184882"/>
            <a:ext cx="484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 hotel</a:t>
            </a:r>
            <a:endParaRPr lang="ar-EG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64150"/>
            <a:chOff x="0" y="0"/>
            <a:chExt cx="9344025" cy="482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4"/>
              <a:ext cx="9344025" cy="48196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4"/>
              <a:ext cx="9344025" cy="4819650"/>
            </a:xfrm>
            <a:custGeom>
              <a:avLst/>
              <a:gdLst/>
              <a:ahLst/>
              <a:cxnLst/>
              <a:rect l="l" t="t" r="r" b="b"/>
              <a:pathLst>
                <a:path w="9344025" h="48196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3"/>
                  </a:lnTo>
                  <a:lnTo>
                    <a:pt x="2150" y="90724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48196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24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4819650">
                  <a:moveTo>
                    <a:pt x="9344024" y="4706361"/>
                  </a:moveTo>
                  <a:lnTo>
                    <a:pt x="9335413" y="4749616"/>
                  </a:lnTo>
                  <a:lnTo>
                    <a:pt x="9310915" y="4786287"/>
                  </a:lnTo>
                  <a:lnTo>
                    <a:pt x="9274238" y="4810789"/>
                  </a:lnTo>
                  <a:lnTo>
                    <a:pt x="9230994" y="4819396"/>
                  </a:lnTo>
                  <a:lnTo>
                    <a:pt x="9344024" y="4819396"/>
                  </a:lnTo>
                  <a:lnTo>
                    <a:pt x="9344024" y="4706361"/>
                  </a:lnTo>
                  <a:close/>
                </a:path>
                <a:path w="9344025" h="4819650">
                  <a:moveTo>
                    <a:pt x="0" y="4706361"/>
                  </a:moveTo>
                  <a:lnTo>
                    <a:pt x="0" y="4819396"/>
                  </a:lnTo>
                  <a:lnTo>
                    <a:pt x="113034" y="4819396"/>
                  </a:lnTo>
                  <a:lnTo>
                    <a:pt x="101898" y="4818859"/>
                  </a:lnTo>
                  <a:lnTo>
                    <a:pt x="90977" y="4817245"/>
                  </a:lnTo>
                  <a:lnTo>
                    <a:pt x="50223" y="4800363"/>
                  </a:lnTo>
                  <a:lnTo>
                    <a:pt x="19032" y="4769172"/>
                  </a:lnTo>
                  <a:lnTo>
                    <a:pt x="2150" y="4728418"/>
                  </a:lnTo>
                  <a:lnTo>
                    <a:pt x="537" y="4717497"/>
                  </a:lnTo>
                  <a:lnTo>
                    <a:pt x="0" y="4706361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54"/>
              <a:ext cx="9344025" cy="4819650"/>
            </a:xfrm>
            <a:custGeom>
              <a:avLst/>
              <a:gdLst/>
              <a:ahLst/>
              <a:cxnLst/>
              <a:rect l="l" t="t" r="r" b="b"/>
              <a:pathLst>
                <a:path w="9344025" h="48196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3"/>
                  </a:lnTo>
                  <a:lnTo>
                    <a:pt x="2150" y="90724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48196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24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4819650">
                  <a:moveTo>
                    <a:pt x="9344024" y="4706361"/>
                  </a:moveTo>
                  <a:lnTo>
                    <a:pt x="9335413" y="4749616"/>
                  </a:lnTo>
                  <a:lnTo>
                    <a:pt x="9310915" y="4786287"/>
                  </a:lnTo>
                  <a:lnTo>
                    <a:pt x="9274238" y="4810789"/>
                  </a:lnTo>
                  <a:lnTo>
                    <a:pt x="9230994" y="4819396"/>
                  </a:lnTo>
                  <a:lnTo>
                    <a:pt x="9344024" y="4819396"/>
                  </a:lnTo>
                  <a:lnTo>
                    <a:pt x="9344024" y="4706361"/>
                  </a:lnTo>
                  <a:close/>
                </a:path>
                <a:path w="9344025" h="4819650">
                  <a:moveTo>
                    <a:pt x="0" y="4706361"/>
                  </a:moveTo>
                  <a:lnTo>
                    <a:pt x="0" y="4819396"/>
                  </a:lnTo>
                  <a:lnTo>
                    <a:pt x="113034" y="4819396"/>
                  </a:lnTo>
                  <a:lnTo>
                    <a:pt x="101898" y="4818859"/>
                  </a:lnTo>
                  <a:lnTo>
                    <a:pt x="90977" y="4817245"/>
                  </a:lnTo>
                  <a:lnTo>
                    <a:pt x="50223" y="4800363"/>
                  </a:lnTo>
                  <a:lnTo>
                    <a:pt x="19032" y="4769172"/>
                  </a:lnTo>
                  <a:lnTo>
                    <a:pt x="2150" y="4728418"/>
                  </a:lnTo>
                  <a:lnTo>
                    <a:pt x="537" y="4717497"/>
                  </a:lnTo>
                  <a:lnTo>
                    <a:pt x="0" y="470636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4819650"/>
            </a:xfrm>
            <a:custGeom>
              <a:avLst/>
              <a:gdLst/>
              <a:ahLst/>
              <a:cxnLst/>
              <a:rect l="l" t="t" r="r" b="b"/>
              <a:pathLst>
                <a:path w="9344025" h="48196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706616"/>
                  </a:lnTo>
                  <a:lnTo>
                    <a:pt x="0" y="4714037"/>
                  </a:lnTo>
                  <a:lnTo>
                    <a:pt x="11444" y="4756731"/>
                  </a:lnTo>
                  <a:lnTo>
                    <a:pt x="38352" y="4791790"/>
                  </a:lnTo>
                  <a:lnTo>
                    <a:pt x="76631" y="4813886"/>
                  </a:lnTo>
                  <a:lnTo>
                    <a:pt x="105608" y="4819651"/>
                  </a:lnTo>
                  <a:lnTo>
                    <a:pt x="9238411" y="4819651"/>
                  </a:lnTo>
                  <a:lnTo>
                    <a:pt x="9281109" y="4808206"/>
                  </a:lnTo>
                  <a:lnTo>
                    <a:pt x="9316161" y="4781293"/>
                  </a:lnTo>
                  <a:lnTo>
                    <a:pt x="9338259" y="4743014"/>
                  </a:lnTo>
                  <a:lnTo>
                    <a:pt x="9344025" y="4714037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51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3797" y="2268061"/>
            <a:ext cx="4154804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60" dirty="0">
                <a:solidFill>
                  <a:srgbClr val="48B6A3"/>
                </a:solidFill>
                <a:latin typeface="Lucida Sans Unicode"/>
                <a:cs typeface="Lucida Sans Unicode"/>
              </a:rPr>
              <a:t>Forecasting</a:t>
            </a:r>
            <a:r>
              <a:rPr sz="2950" spc="-17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45" dirty="0">
                <a:solidFill>
                  <a:srgbClr val="48B6A3"/>
                </a:solidFill>
                <a:latin typeface="Lucida Sans Unicode"/>
                <a:cs typeface="Lucida Sans Unicode"/>
              </a:rPr>
              <a:t>Techniques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050" y="19050"/>
            <a:ext cx="9305925" cy="3409950"/>
            <a:chOff x="19050" y="19050"/>
            <a:chExt cx="9305925" cy="3409950"/>
          </a:xfrm>
        </p:grpSpPr>
        <p:sp>
          <p:nvSpPr>
            <p:cNvPr id="9" name="object 9"/>
            <p:cNvSpPr/>
            <p:nvPr/>
          </p:nvSpPr>
          <p:spPr>
            <a:xfrm>
              <a:off x="523798" y="2914688"/>
              <a:ext cx="6201410" cy="514350"/>
            </a:xfrm>
            <a:custGeom>
              <a:avLst/>
              <a:gdLst/>
              <a:ahLst/>
              <a:cxnLst/>
              <a:rect l="l" t="t" r="r" b="b"/>
              <a:pathLst>
                <a:path w="6201409" h="514350">
                  <a:moveTo>
                    <a:pt x="580644" y="129006"/>
                  </a:moveTo>
                  <a:lnTo>
                    <a:pt x="578116" y="116446"/>
                  </a:lnTo>
                  <a:lnTo>
                    <a:pt x="571207" y="106197"/>
                  </a:lnTo>
                  <a:lnTo>
                    <a:pt x="560959" y="99301"/>
                  </a:lnTo>
                  <a:lnTo>
                    <a:pt x="548398" y="96761"/>
                  </a:lnTo>
                  <a:lnTo>
                    <a:pt x="387121" y="96761"/>
                  </a:lnTo>
                  <a:lnTo>
                    <a:pt x="374561" y="99301"/>
                  </a:lnTo>
                  <a:lnTo>
                    <a:pt x="364299" y="106197"/>
                  </a:lnTo>
                  <a:lnTo>
                    <a:pt x="357403" y="116446"/>
                  </a:lnTo>
                  <a:lnTo>
                    <a:pt x="354863" y="129006"/>
                  </a:lnTo>
                  <a:lnTo>
                    <a:pt x="357403" y="141579"/>
                  </a:lnTo>
                  <a:lnTo>
                    <a:pt x="364299" y="151828"/>
                  </a:lnTo>
                  <a:lnTo>
                    <a:pt x="374561" y="158737"/>
                  </a:lnTo>
                  <a:lnTo>
                    <a:pt x="387121" y="161264"/>
                  </a:lnTo>
                  <a:lnTo>
                    <a:pt x="470484" y="161264"/>
                  </a:lnTo>
                  <a:lnTo>
                    <a:pt x="322618" y="309130"/>
                  </a:lnTo>
                  <a:lnTo>
                    <a:pt x="216382" y="202895"/>
                  </a:lnTo>
                  <a:lnTo>
                    <a:pt x="205701" y="195808"/>
                  </a:lnTo>
                  <a:lnTo>
                    <a:pt x="193548" y="193446"/>
                  </a:lnTo>
                  <a:lnTo>
                    <a:pt x="181394" y="195808"/>
                  </a:lnTo>
                  <a:lnTo>
                    <a:pt x="170713" y="202895"/>
                  </a:lnTo>
                  <a:lnTo>
                    <a:pt x="9448" y="364159"/>
                  </a:lnTo>
                  <a:lnTo>
                    <a:pt x="2362" y="374853"/>
                  </a:lnTo>
                  <a:lnTo>
                    <a:pt x="0" y="387007"/>
                  </a:lnTo>
                  <a:lnTo>
                    <a:pt x="2362" y="399161"/>
                  </a:lnTo>
                  <a:lnTo>
                    <a:pt x="9448" y="409829"/>
                  </a:lnTo>
                  <a:lnTo>
                    <a:pt x="20116" y="416928"/>
                  </a:lnTo>
                  <a:lnTo>
                    <a:pt x="32270" y="419277"/>
                  </a:lnTo>
                  <a:lnTo>
                    <a:pt x="44424" y="416928"/>
                  </a:lnTo>
                  <a:lnTo>
                    <a:pt x="55105" y="409829"/>
                  </a:lnTo>
                  <a:lnTo>
                    <a:pt x="193598" y="271437"/>
                  </a:lnTo>
                  <a:lnTo>
                    <a:pt x="299732" y="377583"/>
                  </a:lnTo>
                  <a:lnTo>
                    <a:pt x="310413" y="384657"/>
                  </a:lnTo>
                  <a:lnTo>
                    <a:pt x="322567" y="387019"/>
                  </a:lnTo>
                  <a:lnTo>
                    <a:pt x="334708" y="384657"/>
                  </a:lnTo>
                  <a:lnTo>
                    <a:pt x="345389" y="377583"/>
                  </a:lnTo>
                  <a:lnTo>
                    <a:pt x="516140" y="206933"/>
                  </a:lnTo>
                  <a:lnTo>
                    <a:pt x="516140" y="290296"/>
                  </a:lnTo>
                  <a:lnTo>
                    <a:pt x="518668" y="302856"/>
                  </a:lnTo>
                  <a:lnTo>
                    <a:pt x="525576" y="313105"/>
                  </a:lnTo>
                  <a:lnTo>
                    <a:pt x="535825" y="320014"/>
                  </a:lnTo>
                  <a:lnTo>
                    <a:pt x="548398" y="322541"/>
                  </a:lnTo>
                  <a:lnTo>
                    <a:pt x="560959" y="320014"/>
                  </a:lnTo>
                  <a:lnTo>
                    <a:pt x="571207" y="313105"/>
                  </a:lnTo>
                  <a:lnTo>
                    <a:pt x="578116" y="302856"/>
                  </a:lnTo>
                  <a:lnTo>
                    <a:pt x="580644" y="290296"/>
                  </a:lnTo>
                  <a:lnTo>
                    <a:pt x="580644" y="129006"/>
                  </a:lnTo>
                  <a:close/>
                </a:path>
                <a:path w="6201409" h="514350">
                  <a:moveTo>
                    <a:pt x="3409581" y="64503"/>
                  </a:moveTo>
                  <a:lnTo>
                    <a:pt x="3407041" y="51943"/>
                  </a:lnTo>
                  <a:lnTo>
                    <a:pt x="3400133" y="41694"/>
                  </a:lnTo>
                  <a:lnTo>
                    <a:pt x="3389884" y="34785"/>
                  </a:lnTo>
                  <a:lnTo>
                    <a:pt x="3377323" y="32245"/>
                  </a:lnTo>
                  <a:lnTo>
                    <a:pt x="3175736" y="32245"/>
                  </a:lnTo>
                  <a:lnTo>
                    <a:pt x="3137077" y="45161"/>
                  </a:lnTo>
                  <a:lnTo>
                    <a:pt x="3113849" y="78714"/>
                  </a:lnTo>
                  <a:lnTo>
                    <a:pt x="3028670" y="370509"/>
                  </a:lnTo>
                  <a:lnTo>
                    <a:pt x="2963075" y="258025"/>
                  </a:lnTo>
                  <a:lnTo>
                    <a:pt x="2962960" y="257822"/>
                  </a:lnTo>
                  <a:lnTo>
                    <a:pt x="2952585" y="244449"/>
                  </a:lnTo>
                  <a:lnTo>
                    <a:pt x="2939351" y="234365"/>
                  </a:lnTo>
                  <a:lnTo>
                    <a:pt x="2924391" y="228168"/>
                  </a:lnTo>
                  <a:lnTo>
                    <a:pt x="2925241" y="228168"/>
                  </a:lnTo>
                  <a:lnTo>
                    <a:pt x="2907334" y="225806"/>
                  </a:lnTo>
                  <a:lnTo>
                    <a:pt x="2861170" y="225806"/>
                  </a:lnTo>
                  <a:lnTo>
                    <a:pt x="2829039" y="257822"/>
                  </a:lnTo>
                  <a:lnTo>
                    <a:pt x="2829001" y="258025"/>
                  </a:lnTo>
                  <a:lnTo>
                    <a:pt x="2831427" y="270141"/>
                  </a:lnTo>
                  <a:lnTo>
                    <a:pt x="2831528" y="270598"/>
                  </a:lnTo>
                  <a:lnTo>
                    <a:pt x="2838437" y="280847"/>
                  </a:lnTo>
                  <a:lnTo>
                    <a:pt x="2848686" y="287756"/>
                  </a:lnTo>
                  <a:lnTo>
                    <a:pt x="2861259" y="290283"/>
                  </a:lnTo>
                  <a:lnTo>
                    <a:pt x="2907220" y="290283"/>
                  </a:lnTo>
                  <a:lnTo>
                    <a:pt x="3010839" y="467880"/>
                  </a:lnTo>
                  <a:lnTo>
                    <a:pt x="3016707" y="475246"/>
                  </a:lnTo>
                  <a:lnTo>
                    <a:pt x="3024327" y="480504"/>
                  </a:lnTo>
                  <a:lnTo>
                    <a:pt x="3033128" y="483387"/>
                  </a:lnTo>
                  <a:lnTo>
                    <a:pt x="3042589" y="483603"/>
                  </a:lnTo>
                  <a:lnTo>
                    <a:pt x="3051695" y="481088"/>
                  </a:lnTo>
                  <a:lnTo>
                    <a:pt x="3059531" y="476173"/>
                  </a:lnTo>
                  <a:lnTo>
                    <a:pt x="3065640" y="469226"/>
                  </a:lnTo>
                  <a:lnTo>
                    <a:pt x="3069602" y="460629"/>
                  </a:lnTo>
                  <a:lnTo>
                    <a:pt x="3095879" y="370509"/>
                  </a:lnTo>
                  <a:lnTo>
                    <a:pt x="3175736" y="96761"/>
                  </a:lnTo>
                  <a:lnTo>
                    <a:pt x="3377323" y="96761"/>
                  </a:lnTo>
                  <a:lnTo>
                    <a:pt x="3389884" y="94234"/>
                  </a:lnTo>
                  <a:lnTo>
                    <a:pt x="3400133" y="87325"/>
                  </a:lnTo>
                  <a:lnTo>
                    <a:pt x="3407041" y="77076"/>
                  </a:lnTo>
                  <a:lnTo>
                    <a:pt x="3409581" y="64503"/>
                  </a:lnTo>
                  <a:close/>
                </a:path>
                <a:path w="6201409" h="514350">
                  <a:moveTo>
                    <a:pt x="3409658" y="387108"/>
                  </a:moveTo>
                  <a:lnTo>
                    <a:pt x="3407295" y="374954"/>
                  </a:lnTo>
                  <a:lnTo>
                    <a:pt x="3402812" y="368198"/>
                  </a:lnTo>
                  <a:lnTo>
                    <a:pt x="3400209" y="364274"/>
                  </a:lnTo>
                  <a:lnTo>
                    <a:pt x="3358477" y="322541"/>
                  </a:lnTo>
                  <a:lnTo>
                    <a:pt x="3400171" y="280847"/>
                  </a:lnTo>
                  <a:lnTo>
                    <a:pt x="3402812" y="276872"/>
                  </a:lnTo>
                  <a:lnTo>
                    <a:pt x="3407295" y="270141"/>
                  </a:lnTo>
                  <a:lnTo>
                    <a:pt x="3409645" y="258025"/>
                  </a:lnTo>
                  <a:lnTo>
                    <a:pt x="3409619" y="257822"/>
                  </a:lnTo>
                  <a:lnTo>
                    <a:pt x="3407295" y="245833"/>
                  </a:lnTo>
                  <a:lnTo>
                    <a:pt x="3400399" y="235458"/>
                  </a:lnTo>
                  <a:lnTo>
                    <a:pt x="3400285" y="235280"/>
                  </a:lnTo>
                  <a:lnTo>
                    <a:pt x="3399002" y="234365"/>
                  </a:lnTo>
                  <a:lnTo>
                    <a:pt x="3389668" y="228168"/>
                  </a:lnTo>
                  <a:lnTo>
                    <a:pt x="3390011" y="228168"/>
                  </a:lnTo>
                  <a:lnTo>
                    <a:pt x="3377844" y="225806"/>
                  </a:lnTo>
                  <a:lnTo>
                    <a:pt x="3376892" y="225806"/>
                  </a:lnTo>
                  <a:lnTo>
                    <a:pt x="3364738" y="228168"/>
                  </a:lnTo>
                  <a:lnTo>
                    <a:pt x="3365081" y="228168"/>
                  </a:lnTo>
                  <a:lnTo>
                    <a:pt x="3355746" y="234365"/>
                  </a:lnTo>
                  <a:lnTo>
                    <a:pt x="3354425" y="235280"/>
                  </a:lnTo>
                  <a:lnTo>
                    <a:pt x="3312820" y="276872"/>
                  </a:lnTo>
                  <a:lnTo>
                    <a:pt x="3271202" y="235280"/>
                  </a:lnTo>
                  <a:lnTo>
                    <a:pt x="3260509" y="228168"/>
                  </a:lnTo>
                  <a:lnTo>
                    <a:pt x="3248355" y="225806"/>
                  </a:lnTo>
                  <a:lnTo>
                    <a:pt x="3236201" y="228168"/>
                  </a:lnTo>
                  <a:lnTo>
                    <a:pt x="3225508" y="235280"/>
                  </a:lnTo>
                  <a:lnTo>
                    <a:pt x="3225342" y="235280"/>
                  </a:lnTo>
                  <a:lnTo>
                    <a:pt x="3225228" y="235458"/>
                  </a:lnTo>
                  <a:lnTo>
                    <a:pt x="3218345" y="245833"/>
                  </a:lnTo>
                  <a:lnTo>
                    <a:pt x="3216008" y="257822"/>
                  </a:lnTo>
                  <a:lnTo>
                    <a:pt x="3215983" y="258025"/>
                  </a:lnTo>
                  <a:lnTo>
                    <a:pt x="3218345" y="270141"/>
                  </a:lnTo>
                  <a:lnTo>
                    <a:pt x="3225457" y="280847"/>
                  </a:lnTo>
                  <a:lnTo>
                    <a:pt x="3267151" y="322541"/>
                  </a:lnTo>
                  <a:lnTo>
                    <a:pt x="3225431" y="364274"/>
                  </a:lnTo>
                  <a:lnTo>
                    <a:pt x="3218345" y="374954"/>
                  </a:lnTo>
                  <a:lnTo>
                    <a:pt x="3215983" y="387108"/>
                  </a:lnTo>
                  <a:lnTo>
                    <a:pt x="3218345" y="399262"/>
                  </a:lnTo>
                  <a:lnTo>
                    <a:pt x="3225431" y="409930"/>
                  </a:lnTo>
                  <a:lnTo>
                    <a:pt x="3236099" y="417017"/>
                  </a:lnTo>
                  <a:lnTo>
                    <a:pt x="3248253" y="419379"/>
                  </a:lnTo>
                  <a:lnTo>
                    <a:pt x="3260407" y="417017"/>
                  </a:lnTo>
                  <a:lnTo>
                    <a:pt x="3271088" y="409930"/>
                  </a:lnTo>
                  <a:lnTo>
                    <a:pt x="3312820" y="368198"/>
                  </a:lnTo>
                  <a:lnTo>
                    <a:pt x="3354552" y="409930"/>
                  </a:lnTo>
                  <a:lnTo>
                    <a:pt x="3365220" y="417017"/>
                  </a:lnTo>
                  <a:lnTo>
                    <a:pt x="3377374" y="419379"/>
                  </a:lnTo>
                  <a:lnTo>
                    <a:pt x="3389528" y="417017"/>
                  </a:lnTo>
                  <a:lnTo>
                    <a:pt x="3400209" y="409930"/>
                  </a:lnTo>
                  <a:lnTo>
                    <a:pt x="3407295" y="399262"/>
                  </a:lnTo>
                  <a:lnTo>
                    <a:pt x="3409658" y="387108"/>
                  </a:lnTo>
                  <a:close/>
                </a:path>
                <a:path w="6201409" h="514350">
                  <a:moveTo>
                    <a:pt x="6200876" y="230593"/>
                  </a:moveTo>
                  <a:lnTo>
                    <a:pt x="6182017" y="196049"/>
                  </a:lnTo>
                  <a:lnTo>
                    <a:pt x="6078575" y="185369"/>
                  </a:lnTo>
                  <a:lnTo>
                    <a:pt x="6079756" y="182854"/>
                  </a:lnTo>
                  <a:lnTo>
                    <a:pt x="6091644" y="157454"/>
                  </a:lnTo>
                  <a:lnTo>
                    <a:pt x="6111837" y="114312"/>
                  </a:lnTo>
                  <a:lnTo>
                    <a:pt x="6118199" y="100698"/>
                  </a:lnTo>
                  <a:lnTo>
                    <a:pt x="6121095" y="90398"/>
                  </a:lnTo>
                  <a:lnTo>
                    <a:pt x="6120536" y="80022"/>
                  </a:lnTo>
                  <a:lnTo>
                    <a:pt x="6116701" y="70370"/>
                  </a:lnTo>
                  <a:lnTo>
                    <a:pt x="6109728" y="62293"/>
                  </a:lnTo>
                  <a:lnTo>
                    <a:pt x="6100521" y="56896"/>
                  </a:lnTo>
                  <a:lnTo>
                    <a:pt x="6090336" y="54787"/>
                  </a:lnTo>
                  <a:lnTo>
                    <a:pt x="6080036" y="55994"/>
                  </a:lnTo>
                  <a:lnTo>
                    <a:pt x="6070409" y="60579"/>
                  </a:lnTo>
                  <a:lnTo>
                    <a:pt x="6045314" y="78219"/>
                  </a:lnTo>
                  <a:lnTo>
                    <a:pt x="6045314" y="247256"/>
                  </a:lnTo>
                  <a:lnTo>
                    <a:pt x="6028385" y="255117"/>
                  </a:lnTo>
                  <a:lnTo>
                    <a:pt x="6009843" y="286575"/>
                  </a:lnTo>
                  <a:lnTo>
                    <a:pt x="6011316" y="294233"/>
                  </a:lnTo>
                  <a:lnTo>
                    <a:pt x="6014415" y="301091"/>
                  </a:lnTo>
                  <a:lnTo>
                    <a:pt x="6019216" y="307225"/>
                  </a:lnTo>
                  <a:lnTo>
                    <a:pt x="6032512" y="320433"/>
                  </a:lnTo>
                  <a:lnTo>
                    <a:pt x="6014478" y="315595"/>
                  </a:lnTo>
                  <a:lnTo>
                    <a:pt x="6006770" y="314502"/>
                  </a:lnTo>
                  <a:lnTo>
                    <a:pt x="5999124" y="315264"/>
                  </a:lnTo>
                  <a:lnTo>
                    <a:pt x="5991872" y="317804"/>
                  </a:lnTo>
                  <a:lnTo>
                    <a:pt x="5974042" y="347065"/>
                  </a:lnTo>
                  <a:lnTo>
                    <a:pt x="5973953" y="349567"/>
                  </a:lnTo>
                  <a:lnTo>
                    <a:pt x="5975566" y="368211"/>
                  </a:lnTo>
                  <a:lnTo>
                    <a:pt x="5964885" y="352894"/>
                  </a:lnTo>
                  <a:lnTo>
                    <a:pt x="5959691" y="347065"/>
                  </a:lnTo>
                  <a:lnTo>
                    <a:pt x="5953353" y="342722"/>
                  </a:lnTo>
                  <a:lnTo>
                    <a:pt x="5946178" y="340004"/>
                  </a:lnTo>
                  <a:lnTo>
                    <a:pt x="5938469" y="339077"/>
                  </a:lnTo>
                  <a:lnTo>
                    <a:pt x="5930785" y="340004"/>
                  </a:lnTo>
                  <a:lnTo>
                    <a:pt x="5923610" y="342722"/>
                  </a:lnTo>
                  <a:lnTo>
                    <a:pt x="5917273" y="347065"/>
                  </a:lnTo>
                  <a:lnTo>
                    <a:pt x="5912066" y="352894"/>
                  </a:lnTo>
                  <a:lnTo>
                    <a:pt x="5901385" y="368211"/>
                  </a:lnTo>
                  <a:lnTo>
                    <a:pt x="5902998" y="349567"/>
                  </a:lnTo>
                  <a:lnTo>
                    <a:pt x="5902769" y="342722"/>
                  </a:lnTo>
                  <a:lnTo>
                    <a:pt x="5902744" y="341782"/>
                  </a:lnTo>
                  <a:lnTo>
                    <a:pt x="5900674" y="334403"/>
                  </a:lnTo>
                  <a:lnTo>
                    <a:pt x="5870194" y="314502"/>
                  </a:lnTo>
                  <a:lnTo>
                    <a:pt x="5862472" y="315595"/>
                  </a:lnTo>
                  <a:lnTo>
                    <a:pt x="5844438" y="320433"/>
                  </a:lnTo>
                  <a:lnTo>
                    <a:pt x="5857735" y="307225"/>
                  </a:lnTo>
                  <a:lnTo>
                    <a:pt x="5862548" y="301091"/>
                  </a:lnTo>
                  <a:lnTo>
                    <a:pt x="5865647" y="294233"/>
                  </a:lnTo>
                  <a:lnTo>
                    <a:pt x="5867133" y="286575"/>
                  </a:lnTo>
                  <a:lnTo>
                    <a:pt x="5866714" y="278803"/>
                  </a:lnTo>
                  <a:lnTo>
                    <a:pt x="5831637" y="247256"/>
                  </a:lnTo>
                  <a:lnTo>
                    <a:pt x="5850280" y="245643"/>
                  </a:lnTo>
                  <a:lnTo>
                    <a:pt x="5879808" y="214845"/>
                  </a:lnTo>
                  <a:lnTo>
                    <a:pt x="5879211" y="207187"/>
                  </a:lnTo>
                  <a:lnTo>
                    <a:pt x="5876785" y="199783"/>
                  </a:lnTo>
                  <a:lnTo>
                    <a:pt x="5868822" y="182854"/>
                  </a:lnTo>
                  <a:lnTo>
                    <a:pt x="5884151" y="193636"/>
                  </a:lnTo>
                  <a:lnTo>
                    <a:pt x="5890996" y="197307"/>
                  </a:lnTo>
                  <a:lnTo>
                    <a:pt x="5898820" y="199326"/>
                  </a:lnTo>
                  <a:lnTo>
                    <a:pt x="5906109" y="199326"/>
                  </a:lnTo>
                  <a:lnTo>
                    <a:pt x="5938482" y="158191"/>
                  </a:lnTo>
                  <a:lnTo>
                    <a:pt x="5943117" y="175590"/>
                  </a:lnTo>
                  <a:lnTo>
                    <a:pt x="5970841" y="199326"/>
                  </a:lnTo>
                  <a:lnTo>
                    <a:pt x="5978106" y="199326"/>
                  </a:lnTo>
                  <a:lnTo>
                    <a:pt x="5985929" y="197307"/>
                  </a:lnTo>
                  <a:lnTo>
                    <a:pt x="5992812" y="193636"/>
                  </a:lnTo>
                  <a:lnTo>
                    <a:pt x="6008128" y="182854"/>
                  </a:lnTo>
                  <a:lnTo>
                    <a:pt x="6000166" y="199783"/>
                  </a:lnTo>
                  <a:lnTo>
                    <a:pt x="6012154" y="240728"/>
                  </a:lnTo>
                  <a:lnTo>
                    <a:pt x="6045314" y="247256"/>
                  </a:lnTo>
                  <a:lnTo>
                    <a:pt x="6045314" y="78219"/>
                  </a:lnTo>
                  <a:lnTo>
                    <a:pt x="5993943" y="114300"/>
                  </a:lnTo>
                  <a:lnTo>
                    <a:pt x="5969825" y="23990"/>
                  </a:lnTo>
                  <a:lnTo>
                    <a:pt x="5965444" y="14236"/>
                  </a:lnTo>
                  <a:lnTo>
                    <a:pt x="5958332" y="6654"/>
                  </a:lnTo>
                  <a:lnTo>
                    <a:pt x="5949188" y="1739"/>
                  </a:lnTo>
                  <a:lnTo>
                    <a:pt x="5938672" y="0"/>
                  </a:lnTo>
                  <a:lnTo>
                    <a:pt x="5928169" y="1739"/>
                  </a:lnTo>
                  <a:lnTo>
                    <a:pt x="5919025" y="6654"/>
                  </a:lnTo>
                  <a:lnTo>
                    <a:pt x="5911913" y="14236"/>
                  </a:lnTo>
                  <a:lnTo>
                    <a:pt x="5907519" y="23990"/>
                  </a:lnTo>
                  <a:lnTo>
                    <a:pt x="5883440" y="114211"/>
                  </a:lnTo>
                  <a:lnTo>
                    <a:pt x="5807062" y="60579"/>
                  </a:lnTo>
                  <a:lnTo>
                    <a:pt x="5797512" y="55994"/>
                  </a:lnTo>
                  <a:lnTo>
                    <a:pt x="5798134" y="55994"/>
                  </a:lnTo>
                  <a:lnTo>
                    <a:pt x="5787822" y="54787"/>
                  </a:lnTo>
                  <a:lnTo>
                    <a:pt x="5786513" y="54787"/>
                  </a:lnTo>
                  <a:lnTo>
                    <a:pt x="5776353" y="56896"/>
                  </a:lnTo>
                  <a:lnTo>
                    <a:pt x="5776646" y="56896"/>
                  </a:lnTo>
                  <a:lnTo>
                    <a:pt x="5770397" y="60579"/>
                  </a:lnTo>
                  <a:lnTo>
                    <a:pt x="5767552" y="62293"/>
                  </a:lnTo>
                  <a:lnTo>
                    <a:pt x="5760694" y="70370"/>
                  </a:lnTo>
                  <a:lnTo>
                    <a:pt x="5756897" y="80022"/>
                  </a:lnTo>
                  <a:lnTo>
                    <a:pt x="5756338" y="90398"/>
                  </a:lnTo>
                  <a:lnTo>
                    <a:pt x="5759208" y="100698"/>
                  </a:lnTo>
                  <a:lnTo>
                    <a:pt x="5798820" y="185369"/>
                  </a:lnTo>
                  <a:lnTo>
                    <a:pt x="5797601" y="185369"/>
                  </a:lnTo>
                  <a:lnTo>
                    <a:pt x="5704471" y="193433"/>
                  </a:lnTo>
                  <a:lnTo>
                    <a:pt x="5705246" y="193433"/>
                  </a:lnTo>
                  <a:lnTo>
                    <a:pt x="5694896" y="196049"/>
                  </a:lnTo>
                  <a:lnTo>
                    <a:pt x="5695137" y="196049"/>
                  </a:lnTo>
                  <a:lnTo>
                    <a:pt x="5689435" y="199783"/>
                  </a:lnTo>
                  <a:lnTo>
                    <a:pt x="5686514" y="201726"/>
                  </a:lnTo>
                  <a:lnTo>
                    <a:pt x="5676570" y="230593"/>
                  </a:lnTo>
                  <a:lnTo>
                    <a:pt x="5678297" y="235851"/>
                  </a:lnTo>
                  <a:lnTo>
                    <a:pt x="5779859" y="294233"/>
                  </a:lnTo>
                  <a:lnTo>
                    <a:pt x="5779528" y="294233"/>
                  </a:lnTo>
                  <a:lnTo>
                    <a:pt x="5713336" y="360248"/>
                  </a:lnTo>
                  <a:lnTo>
                    <a:pt x="5707646" y="368211"/>
                  </a:lnTo>
                  <a:lnTo>
                    <a:pt x="5707189" y="368884"/>
                  </a:lnTo>
                  <a:lnTo>
                    <a:pt x="5704230" y="378841"/>
                  </a:lnTo>
                  <a:lnTo>
                    <a:pt x="5704586" y="389242"/>
                  </a:lnTo>
                  <a:lnTo>
                    <a:pt x="5708345" y="399262"/>
                  </a:lnTo>
                  <a:lnTo>
                    <a:pt x="5715178" y="407504"/>
                  </a:lnTo>
                  <a:lnTo>
                    <a:pt x="5724004" y="412965"/>
                  </a:lnTo>
                  <a:lnTo>
                    <a:pt x="5724271" y="412965"/>
                  </a:lnTo>
                  <a:lnTo>
                    <a:pt x="5733935" y="415239"/>
                  </a:lnTo>
                  <a:lnTo>
                    <a:pt x="5743524" y="414274"/>
                  </a:lnTo>
                  <a:lnTo>
                    <a:pt x="5744172" y="414274"/>
                  </a:lnTo>
                  <a:lnTo>
                    <a:pt x="5834862" y="389877"/>
                  </a:lnTo>
                  <a:lnTo>
                    <a:pt x="5826595" y="483019"/>
                  </a:lnTo>
                  <a:lnTo>
                    <a:pt x="5827407" y="493610"/>
                  </a:lnTo>
                  <a:lnTo>
                    <a:pt x="5831497" y="503148"/>
                  </a:lnTo>
                  <a:lnTo>
                    <a:pt x="5838406" y="510908"/>
                  </a:lnTo>
                  <a:lnTo>
                    <a:pt x="5844413" y="514324"/>
                  </a:lnTo>
                  <a:lnTo>
                    <a:pt x="5873077" y="514324"/>
                  </a:lnTo>
                  <a:lnTo>
                    <a:pt x="5877699" y="511987"/>
                  </a:lnTo>
                  <a:lnTo>
                    <a:pt x="5885154" y="504380"/>
                  </a:lnTo>
                  <a:lnTo>
                    <a:pt x="5938672" y="427786"/>
                  </a:lnTo>
                  <a:lnTo>
                    <a:pt x="5992203" y="504380"/>
                  </a:lnTo>
                  <a:lnTo>
                    <a:pt x="5998642" y="510908"/>
                  </a:lnTo>
                  <a:lnTo>
                    <a:pt x="5999746" y="511987"/>
                  </a:lnTo>
                  <a:lnTo>
                    <a:pt x="6004369" y="514324"/>
                  </a:lnTo>
                  <a:lnTo>
                    <a:pt x="6032957" y="514324"/>
                  </a:lnTo>
                  <a:lnTo>
                    <a:pt x="6038964" y="510908"/>
                  </a:lnTo>
                  <a:lnTo>
                    <a:pt x="6045873" y="503148"/>
                  </a:lnTo>
                  <a:lnTo>
                    <a:pt x="6049962" y="493610"/>
                  </a:lnTo>
                  <a:lnTo>
                    <a:pt x="6050762" y="483019"/>
                  </a:lnTo>
                  <a:lnTo>
                    <a:pt x="6045860" y="427786"/>
                  </a:lnTo>
                  <a:lnTo>
                    <a:pt x="6042495" y="389877"/>
                  </a:lnTo>
                  <a:lnTo>
                    <a:pt x="6132906" y="414274"/>
                  </a:lnTo>
                  <a:lnTo>
                    <a:pt x="6169203" y="399262"/>
                  </a:lnTo>
                  <a:lnTo>
                    <a:pt x="6173279" y="378841"/>
                  </a:lnTo>
                  <a:lnTo>
                    <a:pt x="6170282" y="368884"/>
                  </a:lnTo>
                  <a:lnTo>
                    <a:pt x="6169787" y="368211"/>
                  </a:lnTo>
                  <a:lnTo>
                    <a:pt x="6164059" y="360248"/>
                  </a:lnTo>
                  <a:lnTo>
                    <a:pt x="6124118" y="320433"/>
                  </a:lnTo>
                  <a:lnTo>
                    <a:pt x="6097829" y="294233"/>
                  </a:lnTo>
                  <a:lnTo>
                    <a:pt x="6182601" y="254812"/>
                  </a:lnTo>
                  <a:lnTo>
                    <a:pt x="6191377" y="248793"/>
                  </a:lnTo>
                  <a:lnTo>
                    <a:pt x="6197612" y="240474"/>
                  </a:lnTo>
                  <a:lnTo>
                    <a:pt x="6200876" y="230593"/>
                  </a:lnTo>
                  <a:close/>
                </a:path>
              </a:pathLst>
            </a:custGeom>
            <a:solidFill>
              <a:srgbClr val="577F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" y="19050"/>
              <a:ext cx="9305924" cy="20478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3322" y="3618517"/>
            <a:ext cx="2331085" cy="52027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ARIMA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9600"/>
              </a:lnSpc>
              <a:spcBef>
                <a:spcPts val="615"/>
              </a:spcBef>
            </a:pP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8967" y="3618517"/>
            <a:ext cx="213614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Exponential</a:t>
            </a:r>
            <a:r>
              <a:rPr sz="1450" spc="-4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Smoothing</a:t>
            </a:r>
            <a:endParaRPr sz="145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4628" y="3618517"/>
            <a:ext cx="2266315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Prophet</a:t>
            </a:r>
            <a:endParaRPr sz="14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9685"/>
            <a:ext cx="9344025" cy="5283200"/>
            <a:chOff x="0" y="0"/>
            <a:chExt cx="9344025" cy="304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934965"/>
                  </a:lnTo>
                  <a:lnTo>
                    <a:pt x="0" y="2942386"/>
                  </a:lnTo>
                  <a:lnTo>
                    <a:pt x="11444" y="2985080"/>
                  </a:lnTo>
                  <a:lnTo>
                    <a:pt x="38352" y="3020139"/>
                  </a:lnTo>
                  <a:lnTo>
                    <a:pt x="76631" y="3042235"/>
                  </a:lnTo>
                  <a:lnTo>
                    <a:pt x="105608" y="3048000"/>
                  </a:lnTo>
                  <a:lnTo>
                    <a:pt x="9238411" y="3048000"/>
                  </a:lnTo>
                  <a:lnTo>
                    <a:pt x="9281109" y="3036555"/>
                  </a:lnTo>
                  <a:lnTo>
                    <a:pt x="9316161" y="3009647"/>
                  </a:lnTo>
                  <a:lnTo>
                    <a:pt x="9338259" y="2971363"/>
                  </a:lnTo>
                  <a:lnTo>
                    <a:pt x="9344025" y="2942386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9"/>
              <a:ext cx="3324225" cy="30099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40005" y="1193800"/>
            <a:ext cx="5727700" cy="511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95"/>
              </a:spcBef>
            </a:pPr>
            <a:r>
              <a:rPr spc="-55" dirty="0"/>
              <a:t>Model</a:t>
            </a:r>
            <a:r>
              <a:rPr spc="-240" dirty="0"/>
              <a:t> </a:t>
            </a:r>
            <a:r>
              <a:rPr dirty="0"/>
              <a:t>Selection</a:t>
            </a:r>
            <a:r>
              <a:rPr spc="-235" dirty="0"/>
              <a:t> </a:t>
            </a:r>
            <a:r>
              <a:rPr spc="-25" dirty="0"/>
              <a:t>and </a:t>
            </a:r>
            <a:r>
              <a:rPr spc="-10" dirty="0"/>
              <a:t>Evaluation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585" y="2184400"/>
            <a:ext cx="2414270" cy="539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Performance</a:t>
            </a:r>
            <a:r>
              <a:rPr sz="14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Metrics</a:t>
            </a:r>
            <a:endParaRPr sz="14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Explanation</a:t>
            </a:r>
            <a:r>
              <a:rPr sz="1150" spc="-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MAE</a:t>
            </a:r>
            <a:r>
              <a:rPr sz="1150" spc="-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-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0" dirty="0">
                <a:solidFill>
                  <a:srgbClr val="2F2F2F"/>
                </a:solidFill>
                <a:latin typeface="Lucida Sans Unicode"/>
                <a:cs typeface="Lucida Sans Unicode"/>
              </a:rPr>
              <a:t>RMSE.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255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5511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2551430"/>
            </a:xfrm>
            <a:custGeom>
              <a:avLst/>
              <a:gdLst/>
              <a:ahLst/>
              <a:cxnLst/>
              <a:rect l="l" t="t" r="r" b="b"/>
              <a:pathLst>
                <a:path w="9344025" h="25514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25514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2551430">
                  <a:moveTo>
                    <a:pt x="9344024" y="2439668"/>
                  </a:moveTo>
                  <a:lnTo>
                    <a:pt x="9335413" y="2482923"/>
                  </a:lnTo>
                  <a:lnTo>
                    <a:pt x="9310915" y="2519594"/>
                  </a:lnTo>
                  <a:lnTo>
                    <a:pt x="9274238" y="2544096"/>
                  </a:lnTo>
                  <a:lnTo>
                    <a:pt x="9248796" y="2551175"/>
                  </a:lnTo>
                  <a:lnTo>
                    <a:pt x="9344024" y="2551175"/>
                  </a:lnTo>
                  <a:lnTo>
                    <a:pt x="9344024" y="2439668"/>
                  </a:lnTo>
                  <a:close/>
                </a:path>
                <a:path w="9344025" h="2551430">
                  <a:moveTo>
                    <a:pt x="0" y="2439668"/>
                  </a:moveTo>
                  <a:lnTo>
                    <a:pt x="0" y="2551175"/>
                  </a:lnTo>
                  <a:lnTo>
                    <a:pt x="95226" y="2551175"/>
                  </a:lnTo>
                  <a:lnTo>
                    <a:pt x="90977" y="2550548"/>
                  </a:lnTo>
                  <a:lnTo>
                    <a:pt x="80269" y="2547860"/>
                  </a:lnTo>
                  <a:lnTo>
                    <a:pt x="41359" y="2527086"/>
                  </a:lnTo>
                  <a:lnTo>
                    <a:pt x="13362" y="2493003"/>
                  </a:lnTo>
                  <a:lnTo>
                    <a:pt x="537" y="2450802"/>
                  </a:lnTo>
                  <a:lnTo>
                    <a:pt x="0" y="243966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2551430"/>
            </a:xfrm>
            <a:custGeom>
              <a:avLst/>
              <a:gdLst/>
              <a:ahLst/>
              <a:cxnLst/>
              <a:rect l="l" t="t" r="r" b="b"/>
              <a:pathLst>
                <a:path w="9344025" h="25514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25514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2551430">
                  <a:moveTo>
                    <a:pt x="9344024" y="2439668"/>
                  </a:moveTo>
                  <a:lnTo>
                    <a:pt x="9335413" y="2482923"/>
                  </a:lnTo>
                  <a:lnTo>
                    <a:pt x="9310915" y="2519594"/>
                  </a:lnTo>
                  <a:lnTo>
                    <a:pt x="9274238" y="2544096"/>
                  </a:lnTo>
                  <a:lnTo>
                    <a:pt x="9248796" y="2551175"/>
                  </a:lnTo>
                  <a:lnTo>
                    <a:pt x="9344024" y="2551175"/>
                  </a:lnTo>
                  <a:lnTo>
                    <a:pt x="9344024" y="2439668"/>
                  </a:lnTo>
                  <a:close/>
                </a:path>
                <a:path w="9344025" h="2551430">
                  <a:moveTo>
                    <a:pt x="0" y="2439668"/>
                  </a:moveTo>
                  <a:lnTo>
                    <a:pt x="0" y="2551175"/>
                  </a:lnTo>
                  <a:lnTo>
                    <a:pt x="95226" y="2551175"/>
                  </a:lnTo>
                  <a:lnTo>
                    <a:pt x="90977" y="2550548"/>
                  </a:lnTo>
                  <a:lnTo>
                    <a:pt x="80269" y="2547860"/>
                  </a:lnTo>
                  <a:lnTo>
                    <a:pt x="41359" y="2527086"/>
                  </a:lnTo>
                  <a:lnTo>
                    <a:pt x="13362" y="2493003"/>
                  </a:lnTo>
                  <a:lnTo>
                    <a:pt x="537" y="2450802"/>
                  </a:lnTo>
                  <a:lnTo>
                    <a:pt x="0" y="243966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2552700"/>
            </a:xfrm>
            <a:custGeom>
              <a:avLst/>
              <a:gdLst/>
              <a:ahLst/>
              <a:cxnLst/>
              <a:rect l="l" t="t" r="r" b="b"/>
              <a:pathLst>
                <a:path w="9344025" h="25527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439669"/>
                  </a:lnTo>
                  <a:lnTo>
                    <a:pt x="0" y="2447090"/>
                  </a:lnTo>
                  <a:lnTo>
                    <a:pt x="11444" y="2489779"/>
                  </a:lnTo>
                  <a:lnTo>
                    <a:pt x="38352" y="2524843"/>
                  </a:lnTo>
                  <a:lnTo>
                    <a:pt x="76631" y="2546934"/>
                  </a:lnTo>
                  <a:lnTo>
                    <a:pt x="105608" y="2552699"/>
                  </a:lnTo>
                  <a:lnTo>
                    <a:pt x="9238411" y="2552699"/>
                  </a:lnTo>
                  <a:lnTo>
                    <a:pt x="9281109" y="2541254"/>
                  </a:lnTo>
                  <a:lnTo>
                    <a:pt x="9316161" y="2514346"/>
                  </a:lnTo>
                  <a:lnTo>
                    <a:pt x="9338259" y="2476067"/>
                  </a:lnTo>
                  <a:lnTo>
                    <a:pt x="9344025" y="2447090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400" y="226838"/>
            <a:ext cx="3798570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Performance</a:t>
            </a:r>
            <a:r>
              <a:rPr sz="2950" spc="-18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40" dirty="0">
                <a:solidFill>
                  <a:srgbClr val="48B6A3"/>
                </a:solidFill>
                <a:latin typeface="Lucida Sans Unicode"/>
                <a:cs typeface="Lucida Sans Unicode"/>
              </a:rPr>
              <a:t>Analysis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931196"/>
            <a:ext cx="4599305" cy="539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Model</a:t>
            </a:r>
            <a:r>
              <a:rPr sz="1450" spc="-6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Performance</a:t>
            </a:r>
            <a:r>
              <a:rPr sz="1450" spc="-6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Comparison</a:t>
            </a:r>
            <a:endParaRPr sz="14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3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Evaluation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models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based</a:t>
            </a:r>
            <a:r>
              <a:rPr sz="1150" spc="3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on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accuracy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metrics.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102D86-BB5E-2B14-8208-201CB955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04" y="1620499"/>
            <a:ext cx="5276215" cy="1440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86FCE0-0186-89F1-6663-D66F6231553B}"/>
              </a:ext>
            </a:extLst>
          </p:cNvPr>
          <p:cNvSpPr txBox="1"/>
          <p:nvPr/>
        </p:nvSpPr>
        <p:spPr>
          <a:xfrm>
            <a:off x="565785" y="1413208"/>
            <a:ext cx="484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48B6A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Resort Hotel</a:t>
            </a:r>
            <a:endParaRPr lang="ar-EG" sz="1400" dirty="0">
              <a:solidFill>
                <a:srgbClr val="48B6A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FBC809-AEFA-9BE7-C5CB-0181DDB1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59" y="3317732"/>
            <a:ext cx="5276850" cy="1738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7E6F46-4ABA-E193-19CD-A81E36DB274B}"/>
              </a:ext>
            </a:extLst>
          </p:cNvPr>
          <p:cNvSpPr txBox="1"/>
          <p:nvPr/>
        </p:nvSpPr>
        <p:spPr>
          <a:xfrm>
            <a:off x="565785" y="3134193"/>
            <a:ext cx="484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48B6A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 Hotel</a:t>
            </a:r>
            <a:endParaRPr lang="ar-EG" sz="1400" dirty="0">
              <a:solidFill>
                <a:srgbClr val="48B6A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9344025" cy="5283201"/>
            <a:chOff x="0" y="-1"/>
            <a:chExt cx="9344025" cy="237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3717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050" y="19050"/>
              <a:ext cx="9305925" cy="2333625"/>
            </a:xfrm>
            <a:custGeom>
              <a:avLst/>
              <a:gdLst/>
              <a:ahLst/>
              <a:cxnLst/>
              <a:rect l="l" t="t" r="r" b="b"/>
              <a:pathLst>
                <a:path w="9305925" h="2333625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220592"/>
                  </a:lnTo>
                  <a:lnTo>
                    <a:pt x="0" y="2228014"/>
                  </a:lnTo>
                  <a:lnTo>
                    <a:pt x="11444" y="2270703"/>
                  </a:lnTo>
                  <a:lnTo>
                    <a:pt x="38352" y="2305767"/>
                  </a:lnTo>
                  <a:lnTo>
                    <a:pt x="76631" y="2327858"/>
                  </a:lnTo>
                  <a:lnTo>
                    <a:pt x="105608" y="2333623"/>
                  </a:lnTo>
                  <a:lnTo>
                    <a:pt x="9200311" y="2333623"/>
                  </a:lnTo>
                  <a:lnTo>
                    <a:pt x="9243009" y="2322178"/>
                  </a:lnTo>
                  <a:lnTo>
                    <a:pt x="9278061" y="2295270"/>
                  </a:lnTo>
                  <a:lnTo>
                    <a:pt x="9300159" y="2256991"/>
                  </a:lnTo>
                  <a:lnTo>
                    <a:pt x="9305925" y="2228014"/>
                  </a:lnTo>
                  <a:lnTo>
                    <a:pt x="9305925" y="105613"/>
                  </a:lnTo>
                  <a:lnTo>
                    <a:pt x="9294482" y="62928"/>
                  </a:lnTo>
                  <a:lnTo>
                    <a:pt x="9267571" y="27863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0400" y="1879600"/>
            <a:ext cx="6204585" cy="1377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200"/>
              </a:lnSpc>
              <a:spcBef>
                <a:spcPts val="100"/>
              </a:spcBef>
            </a:pPr>
            <a:r>
              <a:rPr sz="4100" spc="75" dirty="0">
                <a:latin typeface="Trebuchet MS"/>
                <a:cs typeface="Trebuchet MS"/>
              </a:rPr>
              <a:t>Chapter</a:t>
            </a:r>
            <a:r>
              <a:rPr sz="4100" spc="-305" dirty="0">
                <a:latin typeface="Trebuchet MS"/>
                <a:cs typeface="Trebuchet MS"/>
              </a:rPr>
              <a:t> </a:t>
            </a:r>
            <a:r>
              <a:rPr sz="4100" spc="-145" dirty="0">
                <a:latin typeface="Trebuchet MS"/>
                <a:cs typeface="Trebuchet MS"/>
              </a:rPr>
              <a:t>5:</a:t>
            </a:r>
            <a:r>
              <a:rPr sz="4100" spc="-305" dirty="0">
                <a:latin typeface="Trebuchet MS"/>
                <a:cs typeface="Trebuchet MS"/>
              </a:rPr>
              <a:t> </a:t>
            </a:r>
            <a:r>
              <a:rPr sz="4100" spc="55" dirty="0">
                <a:latin typeface="Trebuchet MS"/>
                <a:cs typeface="Trebuchet MS"/>
              </a:rPr>
              <a:t>Cancellation </a:t>
            </a:r>
            <a:r>
              <a:rPr sz="4100" spc="70" dirty="0">
                <a:latin typeface="Trebuchet MS"/>
                <a:cs typeface="Trebuchet MS"/>
              </a:rPr>
              <a:t>Forecasting</a:t>
            </a:r>
            <a:endParaRPr sz="4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304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934965"/>
                  </a:lnTo>
                  <a:lnTo>
                    <a:pt x="0" y="2942386"/>
                  </a:lnTo>
                  <a:lnTo>
                    <a:pt x="11444" y="2985080"/>
                  </a:lnTo>
                  <a:lnTo>
                    <a:pt x="38352" y="3020139"/>
                  </a:lnTo>
                  <a:lnTo>
                    <a:pt x="76631" y="3042235"/>
                  </a:lnTo>
                  <a:lnTo>
                    <a:pt x="105608" y="3048000"/>
                  </a:lnTo>
                  <a:lnTo>
                    <a:pt x="9238411" y="3048000"/>
                  </a:lnTo>
                  <a:lnTo>
                    <a:pt x="9281109" y="3036555"/>
                  </a:lnTo>
                  <a:lnTo>
                    <a:pt x="9316161" y="3009647"/>
                  </a:lnTo>
                  <a:lnTo>
                    <a:pt x="9338259" y="2971363"/>
                  </a:lnTo>
                  <a:lnTo>
                    <a:pt x="9344025" y="2942386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9"/>
              <a:ext cx="3324225" cy="30099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95"/>
              </a:spcBef>
            </a:pPr>
            <a:r>
              <a:rPr spc="-35" dirty="0"/>
              <a:t>Introduction</a:t>
            </a:r>
            <a:r>
              <a:rPr spc="-220" dirty="0"/>
              <a:t> </a:t>
            </a:r>
            <a:r>
              <a:rPr spc="-35" dirty="0"/>
              <a:t>to</a:t>
            </a:r>
            <a:r>
              <a:rPr spc="-215" dirty="0"/>
              <a:t> </a:t>
            </a:r>
            <a:r>
              <a:rPr spc="-20" dirty="0"/>
              <a:t>Cancellation </a:t>
            </a:r>
            <a:r>
              <a:rPr spc="-10" dirty="0"/>
              <a:t>Forecasting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935" y="1904015"/>
            <a:ext cx="3835400" cy="23080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v"/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Importance</a:t>
            </a:r>
            <a:r>
              <a:rPr sz="1450" spc="-7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of</a:t>
            </a:r>
            <a:r>
              <a:rPr sz="1450" spc="-7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Understanding</a:t>
            </a:r>
            <a:r>
              <a:rPr sz="1450" spc="-6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Cancellations</a:t>
            </a:r>
            <a:endParaRPr sz="1450" dirty="0">
              <a:latin typeface="Lucida Sans Unicode"/>
              <a:cs typeface="Lucida Sans Unicode"/>
            </a:endParaRPr>
          </a:p>
          <a:p>
            <a:pPr marL="285750" lvl="0" indent="-2857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48B6A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Impact on Operations</a:t>
            </a:r>
            <a:endParaRPr lang="en-US" sz="1200" dirty="0">
              <a:solidFill>
                <a:srgbClr val="48B6A3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Loss of Revenue</a:t>
            </a:r>
            <a:endParaRPr lang="en-US" sz="1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Operational Disruptions</a:t>
            </a:r>
            <a:endParaRPr lang="en-US" sz="1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Increased Marketing Costs</a:t>
            </a:r>
            <a:endParaRPr lang="en-US" sz="1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797" y="2268061"/>
            <a:ext cx="603059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65" dirty="0">
                <a:solidFill>
                  <a:srgbClr val="48B6A3"/>
                </a:solidFill>
                <a:latin typeface="Lucida Sans Unicode"/>
                <a:cs typeface="Lucida Sans Unicode"/>
              </a:rPr>
              <a:t>Data</a:t>
            </a:r>
            <a:r>
              <a:rPr sz="2950" spc="-229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40" dirty="0">
                <a:solidFill>
                  <a:srgbClr val="48B6A3"/>
                </a:solidFill>
                <a:latin typeface="Lucida Sans Unicode"/>
                <a:cs typeface="Lucida Sans Unicode"/>
              </a:rPr>
              <a:t>Collection</a:t>
            </a:r>
            <a:r>
              <a:rPr sz="2950" spc="-229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and</a:t>
            </a:r>
            <a:r>
              <a:rPr sz="2950" spc="-229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Preprocessing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935" y="3066065"/>
            <a:ext cx="5712460" cy="17771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Key</a:t>
            </a:r>
            <a:r>
              <a:rPr sz="14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Components</a:t>
            </a:r>
            <a:r>
              <a:rPr sz="14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of</a:t>
            </a:r>
            <a:r>
              <a:rPr sz="1450" spc="-9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Data</a:t>
            </a:r>
            <a:endParaRPr sz="1450" dirty="0">
              <a:latin typeface="Lucida Sans Unicode"/>
              <a:cs typeface="Lucida Sans Unicode"/>
            </a:endParaRPr>
          </a:p>
          <a:p>
            <a:pPr marL="285750" lvl="4" indent="-285750" rtl="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Booking Patterns: Reservation dates &amp; length of stay.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4" indent="-285750" rtl="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Customer Demographics: Characteristics affecting cancellations.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4" indent="-285750" rtl="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Historical Cancellation Data: Insights for predictive models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930592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355600"/>
            <a:ext cx="3530203" cy="44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800" b="1" dirty="0">
                <a:solidFill>
                  <a:srgbClr val="48B6A3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Preprocessing Steps</a:t>
            </a:r>
            <a:endParaRPr sz="4000" b="1" dirty="0">
              <a:solidFill>
                <a:srgbClr val="48B6A3"/>
              </a:solidFill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041400"/>
            <a:ext cx="8305800" cy="348537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2900" lvl="0" indent="-342900" rtl="0">
              <a:lnSpc>
                <a:spcPct val="116000"/>
              </a:lnSpc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Handling Missing Values: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Removal of duplicates and incomplete records.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Feature Selection: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Correlation analysis and heatmap visualization.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Normalization Techniques: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Label Encoding for categorical variables.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Standard Scaling for numerical variables.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spcBef>
                <a:spcPts val="800"/>
              </a:spcBef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Addressing Class Imbalance</a:t>
            </a:r>
            <a:endParaRPr lang="en-US" sz="1200" b="1" dirty="0">
              <a:solidFill>
                <a:srgbClr val="0F476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buFont typeface="Wingdings" panose="05000000000000000000" pitchFamily="2" charset="2"/>
              <a:buChar char="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Utilized SMOTEN for balancing the dataset as follows:</a:t>
            </a: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Not Canceled: 73,961 instances</a:t>
            </a:r>
            <a:endParaRPr lang="ar-EG" sz="14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742950" lvl="1" indent="-285750" rtl="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Canceled: 26,775 instances</a:t>
            </a:r>
            <a:endParaRPr lang="en-US" sz="1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813E9C3F-11AA-0783-AB0B-8849E30A02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4901" y="1270"/>
            <a:ext cx="3162299" cy="52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1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797" y="2268061"/>
            <a:ext cx="3606403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b="1" dirty="0">
                <a:solidFill>
                  <a:srgbClr val="48B6A3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Machine Learning Models</a:t>
            </a:r>
            <a:endParaRPr sz="3600" b="1" dirty="0">
              <a:solidFill>
                <a:srgbClr val="48B6A3"/>
              </a:solidFill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935" y="3066065"/>
            <a:ext cx="4236085" cy="2013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Overview</a:t>
            </a:r>
            <a:r>
              <a:rPr sz="14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of</a:t>
            </a:r>
            <a:r>
              <a:rPr sz="1450" spc="-9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Machine</a:t>
            </a:r>
            <a:r>
              <a:rPr sz="14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Learning</a:t>
            </a:r>
            <a:r>
              <a:rPr sz="1450" spc="-9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Models</a:t>
            </a:r>
            <a:endParaRPr lang="ar-EG" sz="1450" spc="-10" dirty="0">
              <a:solidFill>
                <a:srgbClr val="48B6A3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sz="1450" dirty="0">
              <a:latin typeface="Lucida Sans Unicode"/>
              <a:cs typeface="Lucida Sans Unicode"/>
            </a:endParaRPr>
          </a:p>
          <a:p>
            <a:pPr marL="342900" lvl="0" indent="-342900" rtl="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 Vector Machine (SVM)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sz="1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930592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5" y="-6795"/>
            <a:ext cx="9344025" cy="5283200"/>
            <a:chOff x="0" y="0"/>
            <a:chExt cx="9344025" cy="4229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9344025" cy="4229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44025" cy="42291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9049"/>
              <a:ext cx="9305925" cy="4191000"/>
            </a:xfrm>
            <a:custGeom>
              <a:avLst/>
              <a:gdLst/>
              <a:ahLst/>
              <a:cxnLst/>
              <a:rect l="l" t="t" r="r" b="b"/>
              <a:pathLst>
                <a:path w="9305925" h="4191000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077966"/>
                  </a:lnTo>
                  <a:lnTo>
                    <a:pt x="0" y="4085387"/>
                  </a:lnTo>
                  <a:lnTo>
                    <a:pt x="11444" y="4128081"/>
                  </a:lnTo>
                  <a:lnTo>
                    <a:pt x="38352" y="4163140"/>
                  </a:lnTo>
                  <a:lnTo>
                    <a:pt x="76631" y="4185236"/>
                  </a:lnTo>
                  <a:lnTo>
                    <a:pt x="105608" y="4191001"/>
                  </a:lnTo>
                  <a:lnTo>
                    <a:pt x="9200311" y="4191001"/>
                  </a:lnTo>
                  <a:lnTo>
                    <a:pt x="9243009" y="4179556"/>
                  </a:lnTo>
                  <a:lnTo>
                    <a:pt x="9278061" y="4152643"/>
                  </a:lnTo>
                  <a:lnTo>
                    <a:pt x="9300159" y="4114364"/>
                  </a:lnTo>
                  <a:lnTo>
                    <a:pt x="9305925" y="4085387"/>
                  </a:lnTo>
                  <a:lnTo>
                    <a:pt x="9305925" y="105613"/>
                  </a:lnTo>
                  <a:lnTo>
                    <a:pt x="9294482" y="62915"/>
                  </a:lnTo>
                  <a:lnTo>
                    <a:pt x="9267571" y="27851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spc="75" dirty="0">
                <a:latin typeface="Tahoma"/>
                <a:cs typeface="Tahoma"/>
              </a:rPr>
              <a:t>CONTENTS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936" y="1587061"/>
            <a:ext cx="3522464" cy="22935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55"/>
              </a:spcBef>
            </a:pPr>
            <a:r>
              <a:rPr sz="1450" dirty="0">
                <a:solidFill>
                  <a:srgbClr val="48B6A3"/>
                </a:solidFill>
                <a:latin typeface="Tahoma"/>
                <a:cs typeface="Tahoma"/>
              </a:rPr>
              <a:t>1.</a:t>
            </a:r>
            <a:r>
              <a:rPr sz="1450" spc="-125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sz="1450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Tahoma"/>
                <a:cs typeface="Tahoma"/>
              </a:rPr>
              <a:t>1: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Introduction</a:t>
            </a:r>
            <a:r>
              <a:rPr sz="1450" spc="-114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48B6A3"/>
                </a:solidFill>
                <a:latin typeface="Tahoma"/>
                <a:cs typeface="Tahoma"/>
              </a:rPr>
              <a:t>to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the</a:t>
            </a:r>
            <a:r>
              <a:rPr sz="1450" spc="-114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48B6A3"/>
                </a:solidFill>
                <a:latin typeface="Tahoma"/>
                <a:cs typeface="Tahoma"/>
              </a:rPr>
              <a:t>Project</a:t>
            </a:r>
            <a:endParaRPr sz="145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936" y="1945710"/>
            <a:ext cx="2608065" cy="22935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55"/>
              </a:spcBef>
            </a:pPr>
            <a:r>
              <a:rPr sz="1450" dirty="0">
                <a:solidFill>
                  <a:srgbClr val="48B6A3"/>
                </a:solidFill>
                <a:latin typeface="Tahoma"/>
                <a:cs typeface="Tahoma"/>
              </a:rPr>
              <a:t>2.</a:t>
            </a:r>
            <a:r>
              <a:rPr sz="1450" spc="-125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sz="1450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Tahoma"/>
                <a:cs typeface="Tahoma"/>
              </a:rPr>
              <a:t>2: </a:t>
            </a:r>
            <a:r>
              <a:rPr sz="1450" spc="-20" dirty="0">
                <a:solidFill>
                  <a:srgbClr val="48B6A3"/>
                </a:solidFill>
                <a:latin typeface="Tahoma"/>
                <a:cs typeface="Tahoma"/>
              </a:rPr>
              <a:t>Data </a:t>
            </a:r>
            <a:r>
              <a:rPr sz="1450" spc="50" dirty="0">
                <a:solidFill>
                  <a:srgbClr val="48B6A3"/>
                </a:solidFill>
                <a:latin typeface="Tahoma"/>
                <a:cs typeface="Tahoma"/>
              </a:rPr>
              <a:t>Exploration</a:t>
            </a:r>
            <a:endParaRPr sz="145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36" y="2304359"/>
            <a:ext cx="3724651" cy="22935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55"/>
              </a:spcBef>
            </a:pPr>
            <a:r>
              <a:rPr sz="1450" dirty="0">
                <a:solidFill>
                  <a:srgbClr val="48B6A3"/>
                </a:solidFill>
                <a:latin typeface="Tahoma"/>
                <a:cs typeface="Tahoma"/>
              </a:rPr>
              <a:t>3.</a:t>
            </a:r>
            <a:r>
              <a:rPr sz="1450" spc="-125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sz="1450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Tahoma"/>
                <a:cs typeface="Tahoma"/>
              </a:rPr>
              <a:t>3: </a:t>
            </a:r>
            <a:r>
              <a:rPr sz="1450" spc="55" dirty="0">
                <a:solidFill>
                  <a:srgbClr val="48B6A3"/>
                </a:solidFill>
                <a:latin typeface="Tahoma"/>
                <a:cs typeface="Tahoma"/>
              </a:rPr>
              <a:t>Customer Segmentation</a:t>
            </a:r>
            <a:endParaRPr sz="145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936" y="2634805"/>
            <a:ext cx="3724650" cy="22935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55"/>
              </a:spcBef>
            </a:pPr>
            <a:r>
              <a:rPr sz="1450" dirty="0">
                <a:solidFill>
                  <a:srgbClr val="48B6A3"/>
                </a:solidFill>
                <a:latin typeface="Tahoma"/>
                <a:cs typeface="Tahoma"/>
              </a:rPr>
              <a:t>4.</a:t>
            </a:r>
            <a:r>
              <a:rPr sz="1450" spc="-125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sz="1450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Tahoma"/>
                <a:cs typeface="Tahoma"/>
              </a:rPr>
              <a:t>4: </a:t>
            </a:r>
            <a:r>
              <a:rPr sz="1450" spc="70" dirty="0">
                <a:solidFill>
                  <a:srgbClr val="48B6A3"/>
                </a:solidFill>
                <a:latin typeface="Tahoma"/>
                <a:cs typeface="Tahoma"/>
              </a:rPr>
              <a:t>Time</a:t>
            </a:r>
            <a:r>
              <a:rPr sz="1450" spc="-11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40" dirty="0">
                <a:solidFill>
                  <a:srgbClr val="48B6A3"/>
                </a:solidFill>
                <a:latin typeface="Tahoma"/>
                <a:cs typeface="Tahoma"/>
              </a:rPr>
              <a:t>Series Forecasting</a:t>
            </a:r>
            <a:endParaRPr sz="145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936" y="2965251"/>
            <a:ext cx="4132064" cy="22935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9900"/>
              </a:lnSpc>
              <a:spcBef>
                <a:spcPts val="55"/>
              </a:spcBef>
            </a:pPr>
            <a:r>
              <a:rPr sz="1450" spc="-20" dirty="0">
                <a:solidFill>
                  <a:srgbClr val="48B6A3"/>
                </a:solidFill>
                <a:latin typeface="Tahoma"/>
                <a:cs typeface="Tahoma"/>
              </a:rPr>
              <a:t>5.</a:t>
            </a:r>
            <a:r>
              <a:rPr sz="1450" spc="-7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sz="1450" spc="-65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Tahoma"/>
                <a:cs typeface="Tahoma"/>
              </a:rPr>
              <a:t>5: </a:t>
            </a:r>
            <a:r>
              <a:rPr sz="1450" spc="55" dirty="0">
                <a:solidFill>
                  <a:srgbClr val="48B6A3"/>
                </a:solidFill>
                <a:latin typeface="Tahoma"/>
                <a:cs typeface="Tahoma"/>
              </a:rPr>
              <a:t>Cancellation </a:t>
            </a:r>
            <a:r>
              <a:rPr sz="1450" spc="40" dirty="0">
                <a:solidFill>
                  <a:srgbClr val="48B6A3"/>
                </a:solidFill>
                <a:latin typeface="Tahoma"/>
                <a:cs typeface="Tahoma"/>
              </a:rPr>
              <a:t>Forecasting</a:t>
            </a:r>
            <a:endParaRPr sz="14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936" y="3295697"/>
            <a:ext cx="5046464" cy="2394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120"/>
              </a:spcBef>
            </a:pPr>
            <a:r>
              <a:rPr sz="1450" dirty="0">
                <a:solidFill>
                  <a:srgbClr val="48B6A3"/>
                </a:solidFill>
                <a:latin typeface="Tahoma"/>
                <a:cs typeface="Tahoma"/>
              </a:rPr>
              <a:t>6</a:t>
            </a:r>
            <a:r>
              <a:rPr lang="en-US" sz="1450" dirty="0">
                <a:solidFill>
                  <a:srgbClr val="48B6A3"/>
                </a:solidFill>
                <a:latin typeface="Tahoma"/>
                <a:cs typeface="Tahoma"/>
              </a:rPr>
              <a:t>.</a:t>
            </a:r>
            <a:r>
              <a:rPr sz="1450" spc="-125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sz="1450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-25" dirty="0">
                <a:solidFill>
                  <a:srgbClr val="48B6A3"/>
                </a:solidFill>
                <a:latin typeface="Tahoma"/>
                <a:cs typeface="Tahoma"/>
              </a:rPr>
              <a:t>6: </a:t>
            </a:r>
            <a:r>
              <a:rPr sz="1450" spc="65" dirty="0">
                <a:solidFill>
                  <a:srgbClr val="48B6A3"/>
                </a:solidFill>
                <a:latin typeface="Tahoma"/>
                <a:cs typeface="Tahoma"/>
              </a:rPr>
              <a:t>Conclusion </a:t>
            </a:r>
            <a:r>
              <a:rPr sz="1450" spc="85" dirty="0">
                <a:solidFill>
                  <a:srgbClr val="48B6A3"/>
                </a:solidFill>
                <a:latin typeface="Tahoma"/>
                <a:cs typeface="Tahoma"/>
              </a:rPr>
              <a:t>and</a:t>
            </a:r>
            <a:r>
              <a:rPr sz="1450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sz="1450" spc="45" dirty="0">
                <a:solidFill>
                  <a:srgbClr val="48B6A3"/>
                </a:solidFill>
                <a:latin typeface="Tahoma"/>
                <a:cs typeface="Tahoma"/>
              </a:rPr>
              <a:t>Future </a:t>
            </a:r>
            <a:r>
              <a:rPr sz="1450" spc="30" dirty="0">
                <a:solidFill>
                  <a:srgbClr val="48B6A3"/>
                </a:solidFill>
                <a:latin typeface="Tahoma"/>
                <a:cs typeface="Tahoma"/>
              </a:rPr>
              <a:t>Work</a:t>
            </a:r>
            <a:endParaRPr sz="14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304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29"/>
                  </a:lnTo>
                  <a:lnTo>
                    <a:pt x="90977" y="2151"/>
                  </a:lnTo>
                  <a:lnTo>
                    <a:pt x="101898" y="537"/>
                  </a:lnTo>
                  <a:lnTo>
                    <a:pt x="113034" y="0"/>
                  </a:lnTo>
                  <a:close/>
                </a:path>
                <a:path w="9344025" h="304800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7"/>
                  </a:lnTo>
                  <a:lnTo>
                    <a:pt x="9253044" y="2151"/>
                  </a:lnTo>
                  <a:lnTo>
                    <a:pt x="9293800" y="19029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048000">
                  <a:moveTo>
                    <a:pt x="9344024" y="2934964"/>
                  </a:moveTo>
                  <a:lnTo>
                    <a:pt x="9335413" y="2978224"/>
                  </a:lnTo>
                  <a:lnTo>
                    <a:pt x="9310915" y="3014890"/>
                  </a:lnTo>
                  <a:lnTo>
                    <a:pt x="9274238" y="3039392"/>
                  </a:lnTo>
                  <a:lnTo>
                    <a:pt x="9230994" y="3047999"/>
                  </a:lnTo>
                  <a:lnTo>
                    <a:pt x="9344024" y="3047999"/>
                  </a:lnTo>
                  <a:lnTo>
                    <a:pt x="9344024" y="2934964"/>
                  </a:lnTo>
                  <a:close/>
                </a:path>
                <a:path w="9344025" h="3048000">
                  <a:moveTo>
                    <a:pt x="0" y="2934964"/>
                  </a:moveTo>
                  <a:lnTo>
                    <a:pt x="0" y="3047999"/>
                  </a:lnTo>
                  <a:lnTo>
                    <a:pt x="113034" y="3047999"/>
                  </a:lnTo>
                  <a:lnTo>
                    <a:pt x="101898" y="3047462"/>
                  </a:lnTo>
                  <a:lnTo>
                    <a:pt x="90977" y="3045848"/>
                  </a:lnTo>
                  <a:lnTo>
                    <a:pt x="50223" y="3028966"/>
                  </a:lnTo>
                  <a:lnTo>
                    <a:pt x="19032" y="2997775"/>
                  </a:lnTo>
                  <a:lnTo>
                    <a:pt x="2150" y="2957022"/>
                  </a:lnTo>
                  <a:lnTo>
                    <a:pt x="537" y="2946101"/>
                  </a:lnTo>
                  <a:lnTo>
                    <a:pt x="0" y="2934964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048000"/>
            </a:xfrm>
            <a:custGeom>
              <a:avLst/>
              <a:gdLst/>
              <a:ahLst/>
              <a:cxnLst/>
              <a:rect l="l" t="t" r="r" b="b"/>
              <a:pathLst>
                <a:path w="9344025" h="30480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934965"/>
                  </a:lnTo>
                  <a:lnTo>
                    <a:pt x="0" y="2942386"/>
                  </a:lnTo>
                  <a:lnTo>
                    <a:pt x="11444" y="2985080"/>
                  </a:lnTo>
                  <a:lnTo>
                    <a:pt x="38352" y="3020139"/>
                  </a:lnTo>
                  <a:lnTo>
                    <a:pt x="76631" y="3042235"/>
                  </a:lnTo>
                  <a:lnTo>
                    <a:pt x="105608" y="3048000"/>
                  </a:lnTo>
                  <a:lnTo>
                    <a:pt x="9238411" y="3048000"/>
                  </a:lnTo>
                  <a:lnTo>
                    <a:pt x="9281109" y="3036555"/>
                  </a:lnTo>
                  <a:lnTo>
                    <a:pt x="9316161" y="3009647"/>
                  </a:lnTo>
                  <a:lnTo>
                    <a:pt x="9338259" y="2971363"/>
                  </a:lnTo>
                  <a:lnTo>
                    <a:pt x="9344025" y="2942386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" y="19049"/>
              <a:ext cx="3162299" cy="30099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97732" y="567467"/>
            <a:ext cx="3386454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95"/>
              </a:spcBef>
            </a:pPr>
            <a:r>
              <a:rPr sz="2950" spc="-55" dirty="0">
                <a:solidFill>
                  <a:srgbClr val="48B6A3"/>
                </a:solidFill>
                <a:latin typeface="Lucida Sans Unicode"/>
                <a:cs typeface="Lucida Sans Unicode"/>
              </a:rPr>
              <a:t>Model</a:t>
            </a:r>
            <a:r>
              <a:rPr sz="2950" spc="-21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Training</a:t>
            </a:r>
            <a:r>
              <a:rPr sz="2950" spc="-21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and </a:t>
            </a:r>
            <a:r>
              <a:rPr sz="29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Evaluation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7871" y="1904015"/>
            <a:ext cx="4706620" cy="16613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2900" lvl="0" indent="-342900" rtl="0">
              <a:lnSpc>
                <a:spcPct val="116000"/>
              </a:lnSpc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48B6A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Training Process:</a:t>
            </a:r>
            <a:endParaRPr lang="en-US" sz="1200" dirty="0">
              <a:solidFill>
                <a:srgbClr val="48B6A3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80% Training Set / 20% Testing Set.</a:t>
            </a:r>
            <a:endParaRPr lang="en-US" sz="1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6000"/>
              </a:lnSpc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48B6A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Evaluation Metrics:</a:t>
            </a:r>
            <a:endParaRPr lang="en-US" sz="1200" dirty="0">
              <a:solidFill>
                <a:srgbClr val="48B6A3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Focused on accuracy to assess model performance.</a:t>
            </a:r>
            <a:endParaRPr lang="en-US" sz="12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459" y="279400"/>
            <a:ext cx="428053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55" dirty="0">
                <a:solidFill>
                  <a:srgbClr val="48B6A3"/>
                </a:solidFill>
                <a:latin typeface="Lucida Sans Unicode"/>
                <a:cs typeface="Lucida Sans Unicode"/>
              </a:rPr>
              <a:t>Results</a:t>
            </a:r>
            <a:r>
              <a:rPr sz="2950" spc="-24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and</a:t>
            </a:r>
            <a:r>
              <a:rPr sz="2950" spc="-23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Comparison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889000"/>
            <a:ext cx="3361054" cy="539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Model</a:t>
            </a:r>
            <a:r>
              <a:rPr sz="1450" spc="-6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Performance</a:t>
            </a:r>
            <a:r>
              <a:rPr sz="1450" spc="-6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Summary</a:t>
            </a:r>
            <a:endParaRPr sz="14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92C9C919-B9E6-78DD-04EA-1DFC80F7B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91920"/>
            <a:ext cx="6934200" cy="35222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9344025" cy="5283201"/>
            <a:chOff x="0" y="-1"/>
            <a:chExt cx="9344025" cy="237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23717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050" y="19050"/>
              <a:ext cx="9305925" cy="2333625"/>
            </a:xfrm>
            <a:custGeom>
              <a:avLst/>
              <a:gdLst/>
              <a:ahLst/>
              <a:cxnLst/>
              <a:rect l="l" t="t" r="r" b="b"/>
              <a:pathLst>
                <a:path w="9305925" h="2333625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220592"/>
                  </a:lnTo>
                  <a:lnTo>
                    <a:pt x="0" y="2228014"/>
                  </a:lnTo>
                  <a:lnTo>
                    <a:pt x="11444" y="2270703"/>
                  </a:lnTo>
                  <a:lnTo>
                    <a:pt x="38352" y="2305767"/>
                  </a:lnTo>
                  <a:lnTo>
                    <a:pt x="76631" y="2327858"/>
                  </a:lnTo>
                  <a:lnTo>
                    <a:pt x="105608" y="2333623"/>
                  </a:lnTo>
                  <a:lnTo>
                    <a:pt x="9200311" y="2333623"/>
                  </a:lnTo>
                  <a:lnTo>
                    <a:pt x="9243009" y="2322178"/>
                  </a:lnTo>
                  <a:lnTo>
                    <a:pt x="9278061" y="2295270"/>
                  </a:lnTo>
                  <a:lnTo>
                    <a:pt x="9300159" y="2256991"/>
                  </a:lnTo>
                  <a:lnTo>
                    <a:pt x="9305925" y="2228014"/>
                  </a:lnTo>
                  <a:lnTo>
                    <a:pt x="9305925" y="105613"/>
                  </a:lnTo>
                  <a:lnTo>
                    <a:pt x="9294482" y="62928"/>
                  </a:lnTo>
                  <a:lnTo>
                    <a:pt x="9267571" y="27863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3600" y="1984945"/>
            <a:ext cx="7797404" cy="1313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200"/>
              </a:lnSpc>
              <a:spcBef>
                <a:spcPts val="100"/>
              </a:spcBef>
            </a:pPr>
            <a:r>
              <a:rPr sz="4100" spc="130" dirty="0">
                <a:latin typeface="Tahoma"/>
                <a:cs typeface="Tahoma"/>
              </a:rPr>
              <a:t>Chapter</a:t>
            </a:r>
            <a:r>
              <a:rPr sz="4100" spc="-340" dirty="0">
                <a:latin typeface="Tahoma"/>
                <a:cs typeface="Tahoma"/>
              </a:rPr>
              <a:t> </a:t>
            </a:r>
            <a:r>
              <a:rPr sz="4100" spc="-160" dirty="0">
                <a:latin typeface="Tahoma"/>
                <a:cs typeface="Tahoma"/>
              </a:rPr>
              <a:t>6:</a:t>
            </a:r>
            <a:r>
              <a:rPr sz="4100" spc="-340" dirty="0">
                <a:latin typeface="Tahoma"/>
                <a:cs typeface="Tahoma"/>
              </a:rPr>
              <a:t> </a:t>
            </a:r>
            <a:r>
              <a:rPr sz="4100" spc="185" dirty="0">
                <a:latin typeface="Tahoma"/>
                <a:cs typeface="Tahoma"/>
              </a:rPr>
              <a:t>Conclusion</a:t>
            </a:r>
            <a:r>
              <a:rPr sz="4100" spc="-345" dirty="0">
                <a:latin typeface="Tahoma"/>
                <a:cs typeface="Tahoma"/>
              </a:rPr>
              <a:t> </a:t>
            </a:r>
            <a:r>
              <a:rPr sz="4100" spc="180" dirty="0">
                <a:latin typeface="Tahoma"/>
                <a:cs typeface="Tahoma"/>
              </a:rPr>
              <a:t>and </a:t>
            </a:r>
            <a:r>
              <a:rPr sz="4100" spc="110" dirty="0">
                <a:latin typeface="Tahoma"/>
                <a:cs typeface="Tahoma"/>
              </a:rPr>
              <a:t>Future</a:t>
            </a:r>
            <a:r>
              <a:rPr sz="4100" spc="-355" dirty="0">
                <a:latin typeface="Tahoma"/>
                <a:cs typeface="Tahoma"/>
              </a:rPr>
              <a:t> </a:t>
            </a:r>
            <a:r>
              <a:rPr sz="4100" spc="85" dirty="0">
                <a:latin typeface="Tahoma"/>
                <a:cs typeface="Tahoma"/>
              </a:rPr>
              <a:t>Work</a:t>
            </a:r>
            <a:endParaRPr sz="4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797" y="2268061"/>
            <a:ext cx="375856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48B6A3"/>
                </a:solidFill>
                <a:latin typeface="Lucida Sans Unicode"/>
                <a:cs typeface="Lucida Sans Unicode"/>
              </a:rPr>
              <a:t>Summary</a:t>
            </a:r>
            <a:r>
              <a:rPr sz="2950" spc="-21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of</a:t>
            </a:r>
            <a:r>
              <a:rPr sz="2950" spc="-21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30" dirty="0">
                <a:solidFill>
                  <a:srgbClr val="48B6A3"/>
                </a:solidFill>
                <a:latin typeface="Lucida Sans Unicode"/>
                <a:cs typeface="Lucida Sans Unicode"/>
              </a:rPr>
              <a:t>Findings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935" y="3066065"/>
            <a:ext cx="6426835" cy="539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Key</a:t>
            </a:r>
            <a:r>
              <a:rPr sz="1450" spc="-10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48B6A3"/>
                </a:solidFill>
                <a:latin typeface="Lucida Sans Unicode"/>
                <a:cs typeface="Lucida Sans Unicode"/>
              </a:rPr>
              <a:t>Insights</a:t>
            </a:r>
            <a:r>
              <a:rPr sz="1450" spc="-10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48B6A3"/>
                </a:solidFill>
                <a:latin typeface="Lucida Sans Unicode"/>
                <a:cs typeface="Lucida Sans Unicode"/>
              </a:rPr>
              <a:t>from</a:t>
            </a:r>
            <a:r>
              <a:rPr sz="1450" spc="-10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the</a:t>
            </a:r>
            <a:r>
              <a:rPr sz="1450" spc="-10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Project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segmentation,</a:t>
            </a:r>
            <a:r>
              <a:rPr sz="1150" spc="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demand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forecasting,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cancellation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</a:t>
            </a:r>
            <a:r>
              <a:rPr sz="1150" spc="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outcomes.</a:t>
            </a:r>
            <a:endParaRPr sz="11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19051"/>
            <a:ext cx="9305924" cy="15557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9344025" cy="5283201"/>
            <a:chOff x="0" y="-1"/>
            <a:chExt cx="9344025" cy="3248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9344025" cy="32480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248025"/>
            </a:xfrm>
            <a:custGeom>
              <a:avLst/>
              <a:gdLst/>
              <a:ahLst/>
              <a:cxnLst/>
              <a:rect l="l" t="t" r="r" b="b"/>
              <a:pathLst>
                <a:path w="9344025" h="32480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2480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248025">
                  <a:moveTo>
                    <a:pt x="9344024" y="3134993"/>
                  </a:moveTo>
                  <a:lnTo>
                    <a:pt x="9335413" y="3178248"/>
                  </a:lnTo>
                  <a:lnTo>
                    <a:pt x="9310915" y="3214919"/>
                  </a:lnTo>
                  <a:lnTo>
                    <a:pt x="9274238" y="3239421"/>
                  </a:lnTo>
                  <a:lnTo>
                    <a:pt x="9230994" y="3248023"/>
                  </a:lnTo>
                  <a:lnTo>
                    <a:pt x="9344024" y="3248023"/>
                  </a:lnTo>
                  <a:lnTo>
                    <a:pt x="9344024" y="3134993"/>
                  </a:lnTo>
                  <a:close/>
                </a:path>
                <a:path w="9344025" h="3248025">
                  <a:moveTo>
                    <a:pt x="0" y="3134993"/>
                  </a:moveTo>
                  <a:lnTo>
                    <a:pt x="0" y="3248023"/>
                  </a:lnTo>
                  <a:lnTo>
                    <a:pt x="113034" y="3248023"/>
                  </a:lnTo>
                  <a:lnTo>
                    <a:pt x="101898" y="3247486"/>
                  </a:lnTo>
                  <a:lnTo>
                    <a:pt x="90977" y="3245873"/>
                  </a:lnTo>
                  <a:lnTo>
                    <a:pt x="50223" y="3228993"/>
                  </a:lnTo>
                  <a:lnTo>
                    <a:pt x="19032" y="3197800"/>
                  </a:lnTo>
                  <a:lnTo>
                    <a:pt x="2150" y="3157047"/>
                  </a:lnTo>
                  <a:lnTo>
                    <a:pt x="537" y="3146127"/>
                  </a:lnTo>
                  <a:lnTo>
                    <a:pt x="0" y="3134993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248025"/>
            </a:xfrm>
            <a:custGeom>
              <a:avLst/>
              <a:gdLst/>
              <a:ahLst/>
              <a:cxnLst/>
              <a:rect l="l" t="t" r="r" b="b"/>
              <a:pathLst>
                <a:path w="9344025" h="32480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2480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248025">
                  <a:moveTo>
                    <a:pt x="9344024" y="3134993"/>
                  </a:moveTo>
                  <a:lnTo>
                    <a:pt x="9335413" y="3178248"/>
                  </a:lnTo>
                  <a:lnTo>
                    <a:pt x="9310915" y="3214919"/>
                  </a:lnTo>
                  <a:lnTo>
                    <a:pt x="9274238" y="3239421"/>
                  </a:lnTo>
                  <a:lnTo>
                    <a:pt x="9230994" y="3248023"/>
                  </a:lnTo>
                  <a:lnTo>
                    <a:pt x="9344024" y="3248023"/>
                  </a:lnTo>
                  <a:lnTo>
                    <a:pt x="9344024" y="3134993"/>
                  </a:lnTo>
                  <a:close/>
                </a:path>
                <a:path w="9344025" h="3248025">
                  <a:moveTo>
                    <a:pt x="0" y="3134993"/>
                  </a:moveTo>
                  <a:lnTo>
                    <a:pt x="0" y="3248023"/>
                  </a:lnTo>
                  <a:lnTo>
                    <a:pt x="113034" y="3248023"/>
                  </a:lnTo>
                  <a:lnTo>
                    <a:pt x="101898" y="3247486"/>
                  </a:lnTo>
                  <a:lnTo>
                    <a:pt x="90977" y="3245873"/>
                  </a:lnTo>
                  <a:lnTo>
                    <a:pt x="50223" y="3228993"/>
                  </a:lnTo>
                  <a:lnTo>
                    <a:pt x="19032" y="3197800"/>
                  </a:lnTo>
                  <a:lnTo>
                    <a:pt x="2150" y="3157047"/>
                  </a:lnTo>
                  <a:lnTo>
                    <a:pt x="537" y="3146127"/>
                  </a:lnTo>
                  <a:lnTo>
                    <a:pt x="0" y="3134993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248025"/>
            </a:xfrm>
            <a:custGeom>
              <a:avLst/>
              <a:gdLst/>
              <a:ahLst/>
              <a:cxnLst/>
              <a:rect l="l" t="t" r="r" b="b"/>
              <a:pathLst>
                <a:path w="9344025" h="3248025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3134994"/>
                  </a:lnTo>
                  <a:lnTo>
                    <a:pt x="0" y="3142415"/>
                  </a:lnTo>
                  <a:lnTo>
                    <a:pt x="11444" y="3185104"/>
                  </a:lnTo>
                  <a:lnTo>
                    <a:pt x="38352" y="3220168"/>
                  </a:lnTo>
                  <a:lnTo>
                    <a:pt x="76631" y="3242259"/>
                  </a:lnTo>
                  <a:lnTo>
                    <a:pt x="105608" y="3248024"/>
                  </a:lnTo>
                  <a:lnTo>
                    <a:pt x="9238411" y="3248024"/>
                  </a:lnTo>
                  <a:lnTo>
                    <a:pt x="9281109" y="3236579"/>
                  </a:lnTo>
                  <a:lnTo>
                    <a:pt x="9316161" y="3209671"/>
                  </a:lnTo>
                  <a:lnTo>
                    <a:pt x="9338259" y="3171392"/>
                  </a:lnTo>
                  <a:lnTo>
                    <a:pt x="9344025" y="3142415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48"/>
              <a:ext cx="3324225" cy="32099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xfrm>
            <a:off x="518795" y="1160667"/>
            <a:ext cx="496316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100"/>
              </a:lnSpc>
              <a:spcBef>
                <a:spcPts val="95"/>
              </a:spcBef>
            </a:pPr>
            <a:r>
              <a:rPr spc="-40" dirty="0"/>
              <a:t>Implications</a:t>
            </a:r>
            <a:r>
              <a:rPr spc="-200" dirty="0"/>
              <a:t> </a:t>
            </a:r>
            <a:r>
              <a:rPr spc="-95" dirty="0"/>
              <a:t>for</a:t>
            </a:r>
            <a:r>
              <a:rPr spc="-200" dirty="0"/>
              <a:t> </a:t>
            </a:r>
            <a:r>
              <a:rPr spc="-10" dirty="0"/>
              <a:t>Hotel Management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3797" y="2684668"/>
            <a:ext cx="4429760" cy="748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Recommendations</a:t>
            </a:r>
            <a:r>
              <a:rPr sz="14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40" dirty="0">
                <a:solidFill>
                  <a:srgbClr val="48B6A3"/>
                </a:solidFill>
                <a:latin typeface="Lucida Sans Unicode"/>
                <a:cs typeface="Lucida Sans Unicode"/>
              </a:rPr>
              <a:t>for</a:t>
            </a:r>
            <a:r>
              <a:rPr sz="1450" spc="-8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Operational</a:t>
            </a:r>
            <a:r>
              <a:rPr sz="14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Improvements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9600"/>
              </a:lnSpc>
              <a:spcBef>
                <a:spcPts val="61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Enhanced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segmentation,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optimized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pricing,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improved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resource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allocation.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283200"/>
            <a:chOff x="0" y="0"/>
            <a:chExt cx="9344025" cy="2762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9344025" cy="27622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4"/>
              <a:ext cx="9344025" cy="2762250"/>
            </a:xfrm>
            <a:custGeom>
              <a:avLst/>
              <a:gdLst/>
              <a:ahLst/>
              <a:cxnLst/>
              <a:rect l="l" t="t" r="r" b="b"/>
              <a:pathLst>
                <a:path w="9344025" h="27622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1"/>
                  </a:lnTo>
                  <a:lnTo>
                    <a:pt x="2150" y="90719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27622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19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2762250">
                  <a:moveTo>
                    <a:pt x="9344024" y="2648961"/>
                  </a:moveTo>
                  <a:lnTo>
                    <a:pt x="9335413" y="2692216"/>
                  </a:lnTo>
                  <a:lnTo>
                    <a:pt x="9310915" y="2728887"/>
                  </a:lnTo>
                  <a:lnTo>
                    <a:pt x="9274238" y="2753389"/>
                  </a:lnTo>
                  <a:lnTo>
                    <a:pt x="9230994" y="2761996"/>
                  </a:lnTo>
                  <a:lnTo>
                    <a:pt x="9344024" y="2761996"/>
                  </a:lnTo>
                  <a:lnTo>
                    <a:pt x="9344024" y="2648961"/>
                  </a:lnTo>
                  <a:close/>
                </a:path>
                <a:path w="9344025" h="2762250">
                  <a:moveTo>
                    <a:pt x="0" y="2648961"/>
                  </a:moveTo>
                  <a:lnTo>
                    <a:pt x="0" y="2761996"/>
                  </a:lnTo>
                  <a:lnTo>
                    <a:pt x="113034" y="2761996"/>
                  </a:lnTo>
                  <a:lnTo>
                    <a:pt x="101898" y="2761459"/>
                  </a:lnTo>
                  <a:lnTo>
                    <a:pt x="90977" y="2759845"/>
                  </a:lnTo>
                  <a:lnTo>
                    <a:pt x="50223" y="2742963"/>
                  </a:lnTo>
                  <a:lnTo>
                    <a:pt x="19032" y="2711772"/>
                  </a:lnTo>
                  <a:lnTo>
                    <a:pt x="2150" y="2671018"/>
                  </a:lnTo>
                  <a:lnTo>
                    <a:pt x="537" y="2660098"/>
                  </a:lnTo>
                  <a:lnTo>
                    <a:pt x="0" y="2648961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54"/>
              <a:ext cx="9344025" cy="2762250"/>
            </a:xfrm>
            <a:custGeom>
              <a:avLst/>
              <a:gdLst/>
              <a:ahLst/>
              <a:cxnLst/>
              <a:rect l="l" t="t" r="r" b="b"/>
              <a:pathLst>
                <a:path w="9344025" h="27622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1"/>
                  </a:lnTo>
                  <a:lnTo>
                    <a:pt x="2150" y="90719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27622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19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2762250">
                  <a:moveTo>
                    <a:pt x="9344024" y="2648961"/>
                  </a:moveTo>
                  <a:lnTo>
                    <a:pt x="9335413" y="2692216"/>
                  </a:lnTo>
                  <a:lnTo>
                    <a:pt x="9310915" y="2728887"/>
                  </a:lnTo>
                  <a:lnTo>
                    <a:pt x="9274238" y="2753389"/>
                  </a:lnTo>
                  <a:lnTo>
                    <a:pt x="9230994" y="2761996"/>
                  </a:lnTo>
                  <a:lnTo>
                    <a:pt x="9344024" y="2761996"/>
                  </a:lnTo>
                  <a:lnTo>
                    <a:pt x="9344024" y="2648961"/>
                  </a:lnTo>
                  <a:close/>
                </a:path>
                <a:path w="9344025" h="2762250">
                  <a:moveTo>
                    <a:pt x="0" y="2648961"/>
                  </a:moveTo>
                  <a:lnTo>
                    <a:pt x="0" y="2761996"/>
                  </a:lnTo>
                  <a:lnTo>
                    <a:pt x="113034" y="2761996"/>
                  </a:lnTo>
                  <a:lnTo>
                    <a:pt x="101898" y="2761459"/>
                  </a:lnTo>
                  <a:lnTo>
                    <a:pt x="90977" y="2759845"/>
                  </a:lnTo>
                  <a:lnTo>
                    <a:pt x="50223" y="2742963"/>
                  </a:lnTo>
                  <a:lnTo>
                    <a:pt x="19032" y="2711772"/>
                  </a:lnTo>
                  <a:lnTo>
                    <a:pt x="2150" y="2671018"/>
                  </a:lnTo>
                  <a:lnTo>
                    <a:pt x="537" y="2660098"/>
                  </a:lnTo>
                  <a:lnTo>
                    <a:pt x="0" y="264896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2762250"/>
            </a:xfrm>
            <a:custGeom>
              <a:avLst/>
              <a:gdLst/>
              <a:ahLst/>
              <a:cxnLst/>
              <a:rect l="l" t="t" r="r" b="b"/>
              <a:pathLst>
                <a:path w="9344025" h="27622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2649216"/>
                  </a:lnTo>
                  <a:lnTo>
                    <a:pt x="0" y="2656637"/>
                  </a:lnTo>
                  <a:lnTo>
                    <a:pt x="11444" y="2699331"/>
                  </a:lnTo>
                  <a:lnTo>
                    <a:pt x="38352" y="2734390"/>
                  </a:lnTo>
                  <a:lnTo>
                    <a:pt x="76631" y="2756486"/>
                  </a:lnTo>
                  <a:lnTo>
                    <a:pt x="105608" y="2762251"/>
                  </a:lnTo>
                  <a:lnTo>
                    <a:pt x="9238411" y="2762251"/>
                  </a:lnTo>
                  <a:lnTo>
                    <a:pt x="9281109" y="2750806"/>
                  </a:lnTo>
                  <a:lnTo>
                    <a:pt x="9316161" y="2723893"/>
                  </a:lnTo>
                  <a:lnTo>
                    <a:pt x="9338259" y="2685614"/>
                  </a:lnTo>
                  <a:lnTo>
                    <a:pt x="9344025" y="2656637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51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9050"/>
              <a:ext cx="3324225" cy="27241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8147" y="1346200"/>
            <a:ext cx="4203700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45" dirty="0">
                <a:solidFill>
                  <a:srgbClr val="48B6A3"/>
                </a:solidFill>
                <a:latin typeface="Lucida Sans Unicode"/>
                <a:cs typeface="Lucida Sans Unicode"/>
              </a:rPr>
              <a:t>Limitations</a:t>
            </a:r>
            <a:r>
              <a:rPr sz="2950" spc="-22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of</a:t>
            </a:r>
            <a:r>
              <a:rPr sz="2950" spc="-22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the</a:t>
            </a:r>
            <a:r>
              <a:rPr sz="2950" spc="-22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Study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797" y="2435808"/>
            <a:ext cx="4538980" cy="749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Identified</a:t>
            </a:r>
            <a:r>
              <a:rPr sz="1450" spc="-12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Limitations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9600"/>
              </a:lnSpc>
              <a:spcBef>
                <a:spcPts val="61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Issues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with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causality,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financial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data,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150" spc="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150" spc="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behavior insights.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797" y="2268061"/>
            <a:ext cx="2866390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40" dirty="0">
                <a:solidFill>
                  <a:srgbClr val="48B6A3"/>
                </a:solidFill>
                <a:latin typeface="Lucida Sans Unicode"/>
                <a:cs typeface="Lucida Sans Unicode"/>
              </a:rPr>
              <a:t>Future</a:t>
            </a:r>
            <a:r>
              <a:rPr sz="2950" spc="-22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Direction</a:t>
            </a:r>
            <a:endParaRPr sz="295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022600"/>
            <a:ext cx="6139180" cy="539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45" dirty="0">
                <a:solidFill>
                  <a:srgbClr val="48B6A3"/>
                </a:solidFill>
                <a:latin typeface="Lucida Sans Unicode"/>
                <a:cs typeface="Lucida Sans Unicode"/>
              </a:rPr>
              <a:t>Areas</a:t>
            </a:r>
            <a:r>
              <a:rPr sz="1450" spc="-9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40" dirty="0">
                <a:solidFill>
                  <a:srgbClr val="48B6A3"/>
                </a:solidFill>
                <a:latin typeface="Lucida Sans Unicode"/>
                <a:cs typeface="Lucida Sans Unicode"/>
              </a:rPr>
              <a:t>for</a:t>
            </a:r>
            <a:r>
              <a:rPr sz="1450" spc="-9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Further</a:t>
            </a:r>
            <a:r>
              <a:rPr sz="1450" spc="-9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Research</a:t>
            </a:r>
            <a:endParaRPr sz="14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Workforce development, enhanced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insights,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and policy</a:t>
            </a:r>
            <a:r>
              <a:rPr sz="1150" spc="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impact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analysis.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930592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6146800"/>
            <a:chOff x="0" y="0"/>
            <a:chExt cx="9344025" cy="1696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9344025" cy="1695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44025" cy="16954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9049"/>
              <a:ext cx="9305925" cy="1657350"/>
            </a:xfrm>
            <a:custGeom>
              <a:avLst/>
              <a:gdLst/>
              <a:ahLst/>
              <a:cxnLst/>
              <a:rect l="l" t="t" r="r" b="b"/>
              <a:pathLst>
                <a:path w="9305925" h="1657350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1544316"/>
                  </a:lnTo>
                  <a:lnTo>
                    <a:pt x="0" y="1551738"/>
                  </a:lnTo>
                  <a:lnTo>
                    <a:pt x="11444" y="1594431"/>
                  </a:lnTo>
                  <a:lnTo>
                    <a:pt x="38352" y="1629490"/>
                  </a:lnTo>
                  <a:lnTo>
                    <a:pt x="76631" y="1651586"/>
                  </a:lnTo>
                  <a:lnTo>
                    <a:pt x="105608" y="1657351"/>
                  </a:lnTo>
                  <a:lnTo>
                    <a:pt x="9200311" y="1657351"/>
                  </a:lnTo>
                  <a:lnTo>
                    <a:pt x="9243009" y="1645906"/>
                  </a:lnTo>
                  <a:lnTo>
                    <a:pt x="9278061" y="1618993"/>
                  </a:lnTo>
                  <a:lnTo>
                    <a:pt x="9300159" y="1580714"/>
                  </a:lnTo>
                  <a:lnTo>
                    <a:pt x="9305925" y="1551738"/>
                  </a:lnTo>
                  <a:lnTo>
                    <a:pt x="9305925" y="105613"/>
                  </a:lnTo>
                  <a:lnTo>
                    <a:pt x="9294482" y="62915"/>
                  </a:lnTo>
                  <a:lnTo>
                    <a:pt x="9267571" y="27851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97567" y="2316797"/>
            <a:ext cx="2548890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spc="-140" dirty="0">
                <a:latin typeface="Verdana"/>
                <a:cs typeface="Verdana"/>
              </a:rPr>
              <a:t>Thank</a:t>
            </a:r>
            <a:r>
              <a:rPr sz="4100" spc="-500" dirty="0">
                <a:latin typeface="Verdana"/>
                <a:cs typeface="Verdana"/>
              </a:rPr>
              <a:t> </a:t>
            </a:r>
            <a:r>
              <a:rPr sz="4100" spc="-190" dirty="0">
                <a:latin typeface="Verdana"/>
                <a:cs typeface="Verdana"/>
              </a:rPr>
              <a:t>You</a:t>
            </a:r>
            <a:endParaRPr sz="4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6">
            <a:extLst>
              <a:ext uri="{FF2B5EF4-FFF2-40B4-BE49-F238E27FC236}">
                <a16:creationId xmlns:a16="http://schemas.microsoft.com/office/drawing/2014/main" id="{EEBE5E68-325D-D273-C459-D906AB17D4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54"/>
            <a:ext cx="9305924" cy="5283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4B9A3-0C50-4146-1F04-0ADC499ED009}"/>
              </a:ext>
            </a:extLst>
          </p:cNvPr>
          <p:cNvSpPr txBox="1"/>
          <p:nvPr/>
        </p:nvSpPr>
        <p:spPr>
          <a:xfrm>
            <a:off x="711200" y="2056698"/>
            <a:ext cx="8375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60" dirty="0">
                <a:solidFill>
                  <a:srgbClr val="48B6A3"/>
                </a:solidFill>
                <a:latin typeface="Tahoma"/>
                <a:cs typeface="Tahoma"/>
              </a:rPr>
              <a:t>Chapter</a:t>
            </a:r>
            <a:r>
              <a:rPr lang="en-US" sz="3200" b="1" spc="-120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lang="en-US" sz="3200" b="1" spc="-25" dirty="0">
                <a:solidFill>
                  <a:srgbClr val="48B6A3"/>
                </a:solidFill>
                <a:latin typeface="Tahoma"/>
                <a:cs typeface="Tahoma"/>
              </a:rPr>
              <a:t>1: </a:t>
            </a:r>
            <a:r>
              <a:rPr lang="en-US" sz="3200" b="1" spc="60" dirty="0">
                <a:solidFill>
                  <a:srgbClr val="48B6A3"/>
                </a:solidFill>
                <a:latin typeface="Tahoma"/>
                <a:cs typeface="Tahoma"/>
              </a:rPr>
              <a:t>Introduction</a:t>
            </a:r>
            <a:r>
              <a:rPr lang="en-US" sz="3200" b="1" spc="-114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lang="en-US" sz="3200" b="1" spc="50" dirty="0">
                <a:solidFill>
                  <a:srgbClr val="48B6A3"/>
                </a:solidFill>
                <a:latin typeface="Tahoma"/>
                <a:cs typeface="Tahoma"/>
              </a:rPr>
              <a:t>to </a:t>
            </a:r>
            <a:r>
              <a:rPr lang="en-US" sz="3200" b="1" spc="60" dirty="0">
                <a:solidFill>
                  <a:srgbClr val="48B6A3"/>
                </a:solidFill>
                <a:latin typeface="Tahoma"/>
                <a:cs typeface="Tahoma"/>
              </a:rPr>
              <a:t>the</a:t>
            </a:r>
            <a:r>
              <a:rPr lang="en-US" sz="3200" b="1" spc="-114" dirty="0">
                <a:solidFill>
                  <a:srgbClr val="48B6A3"/>
                </a:solidFill>
                <a:latin typeface="Tahoma"/>
                <a:cs typeface="Tahoma"/>
              </a:rPr>
              <a:t> </a:t>
            </a:r>
            <a:r>
              <a:rPr lang="en-US" sz="3200" b="1" spc="50" dirty="0">
                <a:solidFill>
                  <a:srgbClr val="48B6A3"/>
                </a:solidFill>
                <a:latin typeface="Tahoma"/>
                <a:cs typeface="Tahoma"/>
              </a:rPr>
              <a:t>Project</a:t>
            </a:r>
            <a:endParaRPr lang="ar-EG" sz="3200" b="1" dirty="0">
              <a:solidFill>
                <a:srgbClr val="48B6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3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724" y="-21463"/>
            <a:ext cx="9344025" cy="5277485"/>
            <a:chOff x="0" y="0"/>
            <a:chExt cx="9344025" cy="5277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4"/>
              <a:ext cx="9344025" cy="52768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4"/>
              <a:ext cx="9344025" cy="5276850"/>
            </a:xfrm>
            <a:custGeom>
              <a:avLst/>
              <a:gdLst/>
              <a:ahLst/>
              <a:cxnLst/>
              <a:rect l="l" t="t" r="r" b="b"/>
              <a:pathLst>
                <a:path w="9344025" h="52768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3"/>
                  </a:lnTo>
                  <a:lnTo>
                    <a:pt x="2150" y="90724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52768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24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5276850">
                  <a:moveTo>
                    <a:pt x="9344024" y="5163561"/>
                  </a:moveTo>
                  <a:lnTo>
                    <a:pt x="9335413" y="5206816"/>
                  </a:lnTo>
                  <a:lnTo>
                    <a:pt x="9310915" y="5243487"/>
                  </a:lnTo>
                  <a:lnTo>
                    <a:pt x="9274238" y="5267989"/>
                  </a:lnTo>
                  <a:lnTo>
                    <a:pt x="9230994" y="5276596"/>
                  </a:lnTo>
                  <a:lnTo>
                    <a:pt x="9344024" y="5276596"/>
                  </a:lnTo>
                  <a:lnTo>
                    <a:pt x="9344024" y="5163561"/>
                  </a:lnTo>
                  <a:close/>
                </a:path>
                <a:path w="9344025" h="5276850">
                  <a:moveTo>
                    <a:pt x="0" y="5163561"/>
                  </a:moveTo>
                  <a:lnTo>
                    <a:pt x="0" y="5276596"/>
                  </a:lnTo>
                  <a:lnTo>
                    <a:pt x="113034" y="5276596"/>
                  </a:lnTo>
                  <a:lnTo>
                    <a:pt x="101898" y="5276059"/>
                  </a:lnTo>
                  <a:lnTo>
                    <a:pt x="90977" y="5274445"/>
                  </a:lnTo>
                  <a:lnTo>
                    <a:pt x="50223" y="5257563"/>
                  </a:lnTo>
                  <a:lnTo>
                    <a:pt x="19032" y="5226372"/>
                  </a:lnTo>
                  <a:lnTo>
                    <a:pt x="2150" y="5185618"/>
                  </a:lnTo>
                  <a:lnTo>
                    <a:pt x="537" y="5174697"/>
                  </a:lnTo>
                  <a:lnTo>
                    <a:pt x="0" y="5163561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54"/>
              <a:ext cx="9344025" cy="5276850"/>
            </a:xfrm>
            <a:custGeom>
              <a:avLst/>
              <a:gdLst/>
              <a:ahLst/>
              <a:cxnLst/>
              <a:rect l="l" t="t" r="r" b="b"/>
              <a:pathLst>
                <a:path w="9344025" h="5276850">
                  <a:moveTo>
                    <a:pt x="10777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537" y="101643"/>
                  </a:lnTo>
                  <a:lnTo>
                    <a:pt x="2150" y="90724"/>
                  </a:lnTo>
                  <a:lnTo>
                    <a:pt x="19032" y="49968"/>
                  </a:lnTo>
                  <a:lnTo>
                    <a:pt x="50223" y="18775"/>
                  </a:lnTo>
                  <a:lnTo>
                    <a:pt x="90977" y="1897"/>
                  </a:lnTo>
                  <a:lnTo>
                    <a:pt x="101898" y="283"/>
                  </a:lnTo>
                  <a:lnTo>
                    <a:pt x="107776" y="0"/>
                  </a:lnTo>
                  <a:close/>
                </a:path>
                <a:path w="9344025" h="5276850">
                  <a:moveTo>
                    <a:pt x="9344024" y="0"/>
                  </a:moveTo>
                  <a:lnTo>
                    <a:pt x="9236250" y="0"/>
                  </a:lnTo>
                  <a:lnTo>
                    <a:pt x="9242126" y="283"/>
                  </a:lnTo>
                  <a:lnTo>
                    <a:pt x="9253044" y="1897"/>
                  </a:lnTo>
                  <a:lnTo>
                    <a:pt x="9293800" y="18775"/>
                  </a:lnTo>
                  <a:lnTo>
                    <a:pt x="9324993" y="49968"/>
                  </a:lnTo>
                  <a:lnTo>
                    <a:pt x="9341871" y="90724"/>
                  </a:lnTo>
                  <a:lnTo>
                    <a:pt x="9344024" y="112775"/>
                  </a:lnTo>
                  <a:lnTo>
                    <a:pt x="9344024" y="0"/>
                  </a:lnTo>
                  <a:close/>
                </a:path>
                <a:path w="9344025" h="5276850">
                  <a:moveTo>
                    <a:pt x="9344024" y="5163561"/>
                  </a:moveTo>
                  <a:lnTo>
                    <a:pt x="9335413" y="5206816"/>
                  </a:lnTo>
                  <a:lnTo>
                    <a:pt x="9310915" y="5243487"/>
                  </a:lnTo>
                  <a:lnTo>
                    <a:pt x="9274238" y="5267989"/>
                  </a:lnTo>
                  <a:lnTo>
                    <a:pt x="9230994" y="5276596"/>
                  </a:lnTo>
                  <a:lnTo>
                    <a:pt x="9344024" y="5276596"/>
                  </a:lnTo>
                  <a:lnTo>
                    <a:pt x="9344024" y="5163561"/>
                  </a:lnTo>
                  <a:close/>
                </a:path>
                <a:path w="9344025" h="5276850">
                  <a:moveTo>
                    <a:pt x="0" y="5163561"/>
                  </a:moveTo>
                  <a:lnTo>
                    <a:pt x="0" y="5276596"/>
                  </a:lnTo>
                  <a:lnTo>
                    <a:pt x="113034" y="5276596"/>
                  </a:lnTo>
                  <a:lnTo>
                    <a:pt x="101898" y="5276059"/>
                  </a:lnTo>
                  <a:lnTo>
                    <a:pt x="90977" y="5274445"/>
                  </a:lnTo>
                  <a:lnTo>
                    <a:pt x="50223" y="5257563"/>
                  </a:lnTo>
                  <a:lnTo>
                    <a:pt x="19032" y="5226372"/>
                  </a:lnTo>
                  <a:lnTo>
                    <a:pt x="2150" y="5185618"/>
                  </a:lnTo>
                  <a:lnTo>
                    <a:pt x="537" y="5174697"/>
                  </a:lnTo>
                  <a:lnTo>
                    <a:pt x="0" y="5163561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5276850"/>
            </a:xfrm>
            <a:custGeom>
              <a:avLst/>
              <a:gdLst/>
              <a:ahLst/>
              <a:cxnLst/>
              <a:rect l="l" t="t" r="r" b="b"/>
              <a:pathLst>
                <a:path w="9344025" h="52768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5163816"/>
                  </a:lnTo>
                  <a:lnTo>
                    <a:pt x="0" y="5171237"/>
                  </a:lnTo>
                  <a:lnTo>
                    <a:pt x="11444" y="5213931"/>
                  </a:lnTo>
                  <a:lnTo>
                    <a:pt x="38352" y="5248990"/>
                  </a:lnTo>
                  <a:lnTo>
                    <a:pt x="76631" y="5271086"/>
                  </a:lnTo>
                  <a:lnTo>
                    <a:pt x="105608" y="5276851"/>
                  </a:lnTo>
                  <a:lnTo>
                    <a:pt x="9238411" y="5276851"/>
                  </a:lnTo>
                  <a:lnTo>
                    <a:pt x="9281109" y="5265406"/>
                  </a:lnTo>
                  <a:lnTo>
                    <a:pt x="9316161" y="5238493"/>
                  </a:lnTo>
                  <a:lnTo>
                    <a:pt x="9338259" y="5200214"/>
                  </a:lnTo>
                  <a:lnTo>
                    <a:pt x="9344025" y="5171237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51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797" y="2268061"/>
            <a:ext cx="223202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0" dirty="0"/>
              <a:t>Introduction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3797" y="2919412"/>
            <a:ext cx="3500754" cy="40908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1930" indent="-189230">
              <a:lnSpc>
                <a:spcPct val="100000"/>
              </a:lnSpc>
              <a:spcBef>
                <a:spcPts val="270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Dataset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55" dirty="0">
                <a:solidFill>
                  <a:srgbClr val="2F2F2F"/>
                </a:solidFill>
                <a:latin typeface="Lucida Sans Unicode"/>
                <a:cs typeface="Lucida Sans Unicode"/>
              </a:rPr>
              <a:t>140,000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hotel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bookings</a:t>
            </a:r>
            <a:endParaRPr lang="ar-EG" sz="1150" spc="-10" dirty="0">
              <a:solidFill>
                <a:srgbClr val="2F2F2F"/>
              </a:solidFill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270"/>
              </a:spcBef>
              <a:buChar char="·"/>
              <a:tabLst>
                <a:tab pos="201930" algn="l"/>
              </a:tabLst>
            </a:pPr>
            <a:r>
              <a:rPr lang="en-US"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EDR and ADR dashboard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400" y="3487808"/>
            <a:ext cx="3406140" cy="109889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2F2F2F"/>
                </a:solidFill>
                <a:latin typeface="Lucida Sans Unicode"/>
                <a:cs typeface="Lucida Sans Unicode"/>
              </a:rPr>
              <a:t>Key</a:t>
            </a:r>
            <a:r>
              <a:rPr sz="1450" spc="-1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45" dirty="0">
                <a:solidFill>
                  <a:srgbClr val="2F2F2F"/>
                </a:solidFill>
                <a:latin typeface="Lucida Sans Unicode"/>
                <a:cs typeface="Lucida Sans Unicode"/>
              </a:rPr>
              <a:t>Areas</a:t>
            </a:r>
            <a:r>
              <a:rPr sz="1450" spc="-10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450" spc="-1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2F2F2F"/>
                </a:solidFill>
                <a:latin typeface="Lucida Sans Unicode"/>
                <a:cs typeface="Lucida Sans Unicode"/>
              </a:rPr>
              <a:t>Focus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163195" lvl="4" indent="189230" algn="ctr">
              <a:lnSpc>
                <a:spcPct val="119600"/>
              </a:lnSpc>
              <a:spcBef>
                <a:spcPts val="61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150" spc="114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</a:t>
            </a:r>
            <a:endParaRPr lang="ar-EG" sz="1150" dirty="0">
              <a:solidFill>
                <a:srgbClr val="2F2F2F"/>
              </a:solidFill>
              <a:latin typeface="Lucida Sans Unicode"/>
              <a:cs typeface="Lucida Sans Unicode"/>
            </a:endParaRPr>
          </a:p>
          <a:p>
            <a:pPr marL="12700" marR="163195" lvl="4" indent="189230" algn="ctr">
              <a:lnSpc>
                <a:spcPct val="119600"/>
              </a:lnSpc>
              <a:spcBef>
                <a:spcPts val="61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Time</a:t>
            </a:r>
            <a:r>
              <a:rPr sz="1150" spc="8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Series</a:t>
            </a:r>
            <a:r>
              <a:rPr sz="1150" spc="8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</a:t>
            </a:r>
            <a:endParaRPr lang="ar-EG" sz="1150" dirty="0">
              <a:solidFill>
                <a:srgbClr val="2F2F2F"/>
              </a:solidFill>
              <a:latin typeface="Lucida Sans Unicode"/>
              <a:cs typeface="Lucida Sans Unicode"/>
            </a:endParaRPr>
          </a:p>
          <a:p>
            <a:pPr marL="12700" marR="163195" lvl="4" indent="189230" algn="ctr">
              <a:lnSpc>
                <a:spcPct val="119600"/>
              </a:lnSpc>
              <a:spcBef>
                <a:spcPts val="61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Cancellation</a:t>
            </a:r>
            <a:r>
              <a:rPr sz="1150" spc="6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</a:t>
            </a:r>
            <a:endParaRPr sz="1150" dirty="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254"/>
            <a:ext cx="930592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"/>
            <a:ext cx="9344025" cy="5283202"/>
            <a:chOff x="0" y="-2"/>
            <a:chExt cx="9344025" cy="3971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"/>
              <a:ext cx="9344025" cy="39719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3971925"/>
            </a:xfrm>
            <a:custGeom>
              <a:avLst/>
              <a:gdLst/>
              <a:ahLst/>
              <a:cxnLst/>
              <a:rect l="l" t="t" r="r" b="b"/>
              <a:pathLst>
                <a:path w="9344025" h="39719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9719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971925">
                  <a:moveTo>
                    <a:pt x="9344024" y="3858892"/>
                  </a:moveTo>
                  <a:lnTo>
                    <a:pt x="9335413" y="3902147"/>
                  </a:lnTo>
                  <a:lnTo>
                    <a:pt x="9310915" y="3938818"/>
                  </a:lnTo>
                  <a:lnTo>
                    <a:pt x="9274238" y="3963320"/>
                  </a:lnTo>
                  <a:lnTo>
                    <a:pt x="9230994" y="3971922"/>
                  </a:lnTo>
                  <a:lnTo>
                    <a:pt x="9344024" y="3971922"/>
                  </a:lnTo>
                  <a:lnTo>
                    <a:pt x="9344024" y="3858892"/>
                  </a:lnTo>
                  <a:close/>
                </a:path>
                <a:path w="9344025" h="3971925">
                  <a:moveTo>
                    <a:pt x="0" y="3858892"/>
                  </a:moveTo>
                  <a:lnTo>
                    <a:pt x="0" y="3971922"/>
                  </a:lnTo>
                  <a:lnTo>
                    <a:pt x="113034" y="3971922"/>
                  </a:lnTo>
                  <a:lnTo>
                    <a:pt x="101898" y="3971385"/>
                  </a:lnTo>
                  <a:lnTo>
                    <a:pt x="90977" y="3969772"/>
                  </a:lnTo>
                  <a:lnTo>
                    <a:pt x="50223" y="3952892"/>
                  </a:lnTo>
                  <a:lnTo>
                    <a:pt x="19032" y="3921699"/>
                  </a:lnTo>
                  <a:lnTo>
                    <a:pt x="2150" y="3880947"/>
                  </a:lnTo>
                  <a:lnTo>
                    <a:pt x="537" y="3870026"/>
                  </a:lnTo>
                  <a:lnTo>
                    <a:pt x="0" y="3858892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3971925"/>
            </a:xfrm>
            <a:custGeom>
              <a:avLst/>
              <a:gdLst/>
              <a:ahLst/>
              <a:cxnLst/>
              <a:rect l="l" t="t" r="r" b="b"/>
              <a:pathLst>
                <a:path w="9344025" h="3971925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3971925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3971925">
                  <a:moveTo>
                    <a:pt x="9344024" y="3858892"/>
                  </a:moveTo>
                  <a:lnTo>
                    <a:pt x="9335413" y="3902147"/>
                  </a:lnTo>
                  <a:lnTo>
                    <a:pt x="9310915" y="3938818"/>
                  </a:lnTo>
                  <a:lnTo>
                    <a:pt x="9274238" y="3963320"/>
                  </a:lnTo>
                  <a:lnTo>
                    <a:pt x="9230994" y="3971922"/>
                  </a:lnTo>
                  <a:lnTo>
                    <a:pt x="9344024" y="3971922"/>
                  </a:lnTo>
                  <a:lnTo>
                    <a:pt x="9344024" y="3858892"/>
                  </a:lnTo>
                  <a:close/>
                </a:path>
                <a:path w="9344025" h="3971925">
                  <a:moveTo>
                    <a:pt x="0" y="3858892"/>
                  </a:moveTo>
                  <a:lnTo>
                    <a:pt x="0" y="3971922"/>
                  </a:lnTo>
                  <a:lnTo>
                    <a:pt x="113034" y="3971922"/>
                  </a:lnTo>
                  <a:lnTo>
                    <a:pt x="101898" y="3971385"/>
                  </a:lnTo>
                  <a:lnTo>
                    <a:pt x="90977" y="3969772"/>
                  </a:lnTo>
                  <a:lnTo>
                    <a:pt x="50223" y="3952892"/>
                  </a:lnTo>
                  <a:lnTo>
                    <a:pt x="19032" y="3921699"/>
                  </a:lnTo>
                  <a:lnTo>
                    <a:pt x="2150" y="3880947"/>
                  </a:lnTo>
                  <a:lnTo>
                    <a:pt x="537" y="3870026"/>
                  </a:lnTo>
                  <a:lnTo>
                    <a:pt x="0" y="3858892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3971925"/>
            </a:xfrm>
            <a:custGeom>
              <a:avLst/>
              <a:gdLst/>
              <a:ahLst/>
              <a:cxnLst/>
              <a:rect l="l" t="t" r="r" b="b"/>
              <a:pathLst>
                <a:path w="9344025" h="3971925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3858893"/>
                  </a:lnTo>
                  <a:lnTo>
                    <a:pt x="0" y="3866314"/>
                  </a:lnTo>
                  <a:lnTo>
                    <a:pt x="11444" y="3909003"/>
                  </a:lnTo>
                  <a:lnTo>
                    <a:pt x="38352" y="3944067"/>
                  </a:lnTo>
                  <a:lnTo>
                    <a:pt x="76631" y="3966158"/>
                  </a:lnTo>
                  <a:lnTo>
                    <a:pt x="105608" y="3971923"/>
                  </a:lnTo>
                  <a:lnTo>
                    <a:pt x="9238411" y="3971923"/>
                  </a:lnTo>
                  <a:lnTo>
                    <a:pt x="9281109" y="3960478"/>
                  </a:lnTo>
                  <a:lnTo>
                    <a:pt x="9316161" y="3933570"/>
                  </a:lnTo>
                  <a:lnTo>
                    <a:pt x="9338259" y="3895291"/>
                  </a:lnTo>
                  <a:lnTo>
                    <a:pt x="9344025" y="3866314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" y="19049"/>
              <a:ext cx="3162300" cy="393382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3375" y="741047"/>
            <a:ext cx="7182484" cy="6496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17627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Project</a:t>
            </a:r>
            <a:r>
              <a:rPr spc="-220" dirty="0"/>
              <a:t> </a:t>
            </a:r>
            <a:r>
              <a:rPr spc="-10" dirty="0"/>
              <a:t>Overview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499484" y="1630553"/>
            <a:ext cx="3138170" cy="292508"/>
            <a:chOff x="3724275" y="1202916"/>
            <a:chExt cx="3138170" cy="292508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4275" y="1257300"/>
              <a:ext cx="238124" cy="2381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05905" y="1202916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32956" y="189864"/>
                  </a:moveTo>
                  <a:lnTo>
                    <a:pt x="1181" y="221640"/>
                  </a:lnTo>
                  <a:lnTo>
                    <a:pt x="0" y="224510"/>
                  </a:lnTo>
                  <a:lnTo>
                    <a:pt x="0" y="235991"/>
                  </a:lnTo>
                  <a:lnTo>
                    <a:pt x="2090" y="238086"/>
                  </a:lnTo>
                  <a:lnTo>
                    <a:pt x="51204" y="238086"/>
                  </a:lnTo>
                  <a:lnTo>
                    <a:pt x="66192" y="223088"/>
                  </a:lnTo>
                  <a:lnTo>
                    <a:pt x="32956" y="189864"/>
                  </a:lnTo>
                  <a:close/>
                </a:path>
                <a:path w="256540" h="238125">
                  <a:moveTo>
                    <a:pt x="215430" y="0"/>
                  </a:moveTo>
                  <a:lnTo>
                    <a:pt x="205727" y="0"/>
                  </a:lnTo>
                  <a:lnTo>
                    <a:pt x="201485" y="1358"/>
                  </a:lnTo>
                  <a:lnTo>
                    <a:pt x="63652" y="102958"/>
                  </a:lnTo>
                  <a:lnTo>
                    <a:pt x="60261" y="109689"/>
                  </a:lnTo>
                  <a:lnTo>
                    <a:pt x="60261" y="150647"/>
                  </a:lnTo>
                  <a:lnTo>
                    <a:pt x="42417" y="168478"/>
                  </a:lnTo>
                  <a:lnTo>
                    <a:pt x="42417" y="178041"/>
                  </a:lnTo>
                  <a:lnTo>
                    <a:pt x="78054" y="213677"/>
                  </a:lnTo>
                  <a:lnTo>
                    <a:pt x="87604" y="213677"/>
                  </a:lnTo>
                  <a:lnTo>
                    <a:pt x="105460" y="195833"/>
                  </a:lnTo>
                  <a:lnTo>
                    <a:pt x="146418" y="195833"/>
                  </a:lnTo>
                  <a:lnTo>
                    <a:pt x="153187" y="192443"/>
                  </a:lnTo>
                  <a:lnTo>
                    <a:pt x="185726" y="148285"/>
                  </a:lnTo>
                  <a:lnTo>
                    <a:pt x="148297" y="148285"/>
                  </a:lnTo>
                  <a:lnTo>
                    <a:pt x="107810" y="107797"/>
                  </a:lnTo>
                  <a:lnTo>
                    <a:pt x="209067" y="33235"/>
                  </a:lnTo>
                  <a:lnTo>
                    <a:pt x="251726" y="33235"/>
                  </a:lnTo>
                  <a:lnTo>
                    <a:pt x="220598" y="2108"/>
                  </a:lnTo>
                  <a:lnTo>
                    <a:pt x="215430" y="0"/>
                  </a:lnTo>
                  <a:close/>
                </a:path>
                <a:path w="256540" h="238125">
                  <a:moveTo>
                    <a:pt x="251726" y="33235"/>
                  </a:moveTo>
                  <a:lnTo>
                    <a:pt x="209067" y="33235"/>
                  </a:lnTo>
                  <a:lnTo>
                    <a:pt x="222859" y="47078"/>
                  </a:lnTo>
                  <a:lnTo>
                    <a:pt x="148297" y="148285"/>
                  </a:lnTo>
                  <a:lnTo>
                    <a:pt x="185726" y="148285"/>
                  </a:lnTo>
                  <a:lnTo>
                    <a:pt x="254787" y="54648"/>
                  </a:lnTo>
                  <a:lnTo>
                    <a:pt x="256146" y="50406"/>
                  </a:lnTo>
                  <a:lnTo>
                    <a:pt x="256146" y="40665"/>
                  </a:lnTo>
                  <a:lnTo>
                    <a:pt x="254025" y="35534"/>
                  </a:lnTo>
                  <a:lnTo>
                    <a:pt x="251726" y="33235"/>
                  </a:lnTo>
                  <a:close/>
                </a:path>
              </a:pathLst>
            </a:custGeom>
            <a:solidFill>
              <a:srgbClr val="577F8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99484" y="2214246"/>
            <a:ext cx="2345055" cy="18472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24485">
              <a:lnSpc>
                <a:spcPct val="107800"/>
              </a:lnSpc>
              <a:spcBef>
                <a:spcPts val="90"/>
              </a:spcBef>
            </a:pP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Importance</a:t>
            </a:r>
            <a:r>
              <a:rPr sz="14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48B6A3"/>
                </a:solidFill>
                <a:latin typeface="Lucida Sans Unicode"/>
                <a:cs typeface="Lucida Sans Unicode"/>
              </a:rPr>
              <a:t>of</a:t>
            </a:r>
            <a:r>
              <a:rPr sz="1450" spc="-8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Data </a:t>
            </a:r>
            <a:r>
              <a:rPr sz="1450" spc="-25" dirty="0">
                <a:solidFill>
                  <a:srgbClr val="48B6A3"/>
                </a:solidFill>
                <a:latin typeface="Lucida Sans Unicode"/>
                <a:cs typeface="Lucida Sans Unicode"/>
              </a:rPr>
              <a:t>Analytics</a:t>
            </a:r>
            <a:r>
              <a:rPr sz="1450" spc="-8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in</a:t>
            </a:r>
            <a:r>
              <a:rPr sz="1450" spc="-8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Hospitality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334010" indent="189230">
              <a:lnSpc>
                <a:spcPct val="119600"/>
              </a:lnSpc>
              <a:spcBef>
                <a:spcPts val="690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Understanding</a:t>
            </a:r>
            <a:r>
              <a:rPr sz="1150" spc="15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 preferences.</a:t>
            </a:r>
            <a:endParaRPr sz="1150" dirty="0"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270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Optimizing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pricing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strategies.</a:t>
            </a:r>
            <a:endParaRPr sz="1150" dirty="0"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270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Improving</a:t>
            </a:r>
            <a:r>
              <a:rPr sz="1150" spc="6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marketing</a:t>
            </a:r>
            <a:r>
              <a:rPr sz="1150" spc="6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efforts.</a:t>
            </a:r>
            <a:endParaRPr sz="1150" dirty="0">
              <a:latin typeface="Lucida Sans Unicode"/>
              <a:cs typeface="Lucida Sans Unicode"/>
            </a:endParaRPr>
          </a:p>
          <a:p>
            <a:pPr marL="12700" marR="485140" indent="189230">
              <a:lnSpc>
                <a:spcPct val="119600"/>
              </a:lnSpc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Enhancing</a:t>
            </a:r>
            <a:r>
              <a:rPr sz="1150" spc="17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operational efficiency.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1114" y="2214246"/>
            <a:ext cx="2423795" cy="1597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48B6A3"/>
                </a:solidFill>
                <a:latin typeface="Lucida Sans Unicode"/>
                <a:cs typeface="Lucida Sans Unicode"/>
              </a:rPr>
              <a:t>Key</a:t>
            </a:r>
            <a:r>
              <a:rPr sz="1450" spc="-10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45" dirty="0">
                <a:solidFill>
                  <a:srgbClr val="48B6A3"/>
                </a:solidFill>
                <a:latin typeface="Lucida Sans Unicode"/>
                <a:cs typeface="Lucida Sans Unicode"/>
              </a:rPr>
              <a:t>Areas</a:t>
            </a:r>
            <a:r>
              <a:rPr sz="1450" spc="-10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40" dirty="0">
                <a:solidFill>
                  <a:srgbClr val="48B6A3"/>
                </a:solidFill>
                <a:latin typeface="Lucida Sans Unicode"/>
                <a:cs typeface="Lucida Sans Unicode"/>
              </a:rPr>
              <a:t>for</a:t>
            </a:r>
            <a:r>
              <a:rPr sz="1450" spc="-100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Enhancement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138430" indent="189230">
              <a:lnSpc>
                <a:spcPct val="119600"/>
              </a:lnSpc>
              <a:spcBef>
                <a:spcPts val="615"/>
              </a:spcBef>
              <a:buChar char="·"/>
              <a:tabLst>
                <a:tab pos="201930" algn="l"/>
              </a:tabLst>
            </a:pP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150" spc="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</a:t>
            </a:r>
            <a:r>
              <a:rPr sz="1150" spc="2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and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Personalization.</a:t>
            </a:r>
            <a:endParaRPr sz="1150" dirty="0">
              <a:latin typeface="Lucida Sans Unicode"/>
              <a:cs typeface="Lucida Sans Unicode"/>
            </a:endParaRPr>
          </a:p>
          <a:p>
            <a:pPr marL="12700" marR="404495" indent="189230">
              <a:lnSpc>
                <a:spcPct val="119600"/>
              </a:lnSpc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</a:t>
            </a:r>
            <a:r>
              <a:rPr sz="1150" spc="7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Demand</a:t>
            </a:r>
            <a:r>
              <a:rPr sz="1150" spc="7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and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Pricing.</a:t>
            </a:r>
            <a:endParaRPr sz="1150" dirty="0">
              <a:latin typeface="Lucida Sans Unicode"/>
              <a:cs typeface="Lucida Sans Unicode"/>
            </a:endParaRPr>
          </a:p>
          <a:p>
            <a:pPr marL="12700" marR="71120" indent="189230">
              <a:lnSpc>
                <a:spcPts val="1730"/>
              </a:lnSpc>
              <a:spcBef>
                <a:spcPts val="2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Identifying</a:t>
            </a:r>
            <a:r>
              <a:rPr sz="1150" spc="14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Influential</a:t>
            </a:r>
            <a:r>
              <a:rPr sz="1150" spc="15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Factors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on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Average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Daily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Rate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 (ADR).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384800"/>
            <a:chOff x="0" y="0"/>
            <a:chExt cx="9344025" cy="4629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8"/>
              <a:ext cx="9344025" cy="4629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8"/>
              <a:ext cx="9344025" cy="4629150"/>
            </a:xfrm>
            <a:custGeom>
              <a:avLst/>
              <a:gdLst/>
              <a:ahLst/>
              <a:cxnLst/>
              <a:rect l="l" t="t" r="r" b="b"/>
              <a:pathLst>
                <a:path w="9344025" h="4629150">
                  <a:moveTo>
                    <a:pt x="101898" y="0"/>
                  </a:moveTo>
                  <a:lnTo>
                    <a:pt x="0" y="0"/>
                  </a:lnTo>
                  <a:lnTo>
                    <a:pt x="0" y="112521"/>
                  </a:lnTo>
                  <a:lnTo>
                    <a:pt x="537" y="101389"/>
                  </a:lnTo>
                  <a:lnTo>
                    <a:pt x="2150" y="90470"/>
                  </a:lnTo>
                  <a:lnTo>
                    <a:pt x="19032" y="49714"/>
                  </a:lnTo>
                  <a:lnTo>
                    <a:pt x="50223" y="18521"/>
                  </a:lnTo>
                  <a:lnTo>
                    <a:pt x="90977" y="1643"/>
                  </a:lnTo>
                  <a:lnTo>
                    <a:pt x="101898" y="0"/>
                  </a:lnTo>
                  <a:close/>
                </a:path>
                <a:path w="9344025" h="4629150">
                  <a:moveTo>
                    <a:pt x="9344024" y="0"/>
                  </a:moveTo>
                  <a:lnTo>
                    <a:pt x="9242126" y="0"/>
                  </a:lnTo>
                  <a:lnTo>
                    <a:pt x="9253044" y="1643"/>
                  </a:lnTo>
                  <a:lnTo>
                    <a:pt x="9263748" y="4330"/>
                  </a:lnTo>
                  <a:lnTo>
                    <a:pt x="9302664" y="25104"/>
                  </a:lnTo>
                  <a:lnTo>
                    <a:pt x="9330660" y="59186"/>
                  </a:lnTo>
                  <a:lnTo>
                    <a:pt x="9343486" y="101389"/>
                  </a:lnTo>
                  <a:lnTo>
                    <a:pt x="9344024" y="112521"/>
                  </a:lnTo>
                  <a:lnTo>
                    <a:pt x="9344024" y="0"/>
                  </a:lnTo>
                  <a:close/>
                </a:path>
                <a:path w="9344025" h="4629150">
                  <a:moveTo>
                    <a:pt x="9344024" y="4515608"/>
                  </a:moveTo>
                  <a:lnTo>
                    <a:pt x="9335413" y="4558863"/>
                  </a:lnTo>
                  <a:lnTo>
                    <a:pt x="9310915" y="4595534"/>
                  </a:lnTo>
                  <a:lnTo>
                    <a:pt x="9274238" y="4620036"/>
                  </a:lnTo>
                  <a:lnTo>
                    <a:pt x="9230994" y="4628643"/>
                  </a:lnTo>
                  <a:lnTo>
                    <a:pt x="9344024" y="4628643"/>
                  </a:lnTo>
                  <a:lnTo>
                    <a:pt x="9344024" y="4515608"/>
                  </a:lnTo>
                  <a:close/>
                </a:path>
                <a:path w="9344025" h="4629150">
                  <a:moveTo>
                    <a:pt x="0" y="4515608"/>
                  </a:moveTo>
                  <a:lnTo>
                    <a:pt x="0" y="4628643"/>
                  </a:lnTo>
                  <a:lnTo>
                    <a:pt x="113034" y="4628643"/>
                  </a:lnTo>
                  <a:lnTo>
                    <a:pt x="101898" y="4628103"/>
                  </a:lnTo>
                  <a:lnTo>
                    <a:pt x="90977" y="4626488"/>
                  </a:lnTo>
                  <a:lnTo>
                    <a:pt x="50223" y="4609608"/>
                  </a:lnTo>
                  <a:lnTo>
                    <a:pt x="19032" y="4578419"/>
                  </a:lnTo>
                  <a:lnTo>
                    <a:pt x="2150" y="4537663"/>
                  </a:lnTo>
                  <a:lnTo>
                    <a:pt x="537" y="4526742"/>
                  </a:lnTo>
                  <a:lnTo>
                    <a:pt x="0" y="451560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08"/>
              <a:ext cx="9344025" cy="4629150"/>
            </a:xfrm>
            <a:custGeom>
              <a:avLst/>
              <a:gdLst/>
              <a:ahLst/>
              <a:cxnLst/>
              <a:rect l="l" t="t" r="r" b="b"/>
              <a:pathLst>
                <a:path w="9344025" h="4629150">
                  <a:moveTo>
                    <a:pt x="101898" y="0"/>
                  </a:moveTo>
                  <a:lnTo>
                    <a:pt x="0" y="0"/>
                  </a:lnTo>
                  <a:lnTo>
                    <a:pt x="0" y="112521"/>
                  </a:lnTo>
                  <a:lnTo>
                    <a:pt x="537" y="101389"/>
                  </a:lnTo>
                  <a:lnTo>
                    <a:pt x="2150" y="90470"/>
                  </a:lnTo>
                  <a:lnTo>
                    <a:pt x="19032" y="49714"/>
                  </a:lnTo>
                  <a:lnTo>
                    <a:pt x="50223" y="18521"/>
                  </a:lnTo>
                  <a:lnTo>
                    <a:pt x="90977" y="1643"/>
                  </a:lnTo>
                  <a:lnTo>
                    <a:pt x="101898" y="0"/>
                  </a:lnTo>
                  <a:close/>
                </a:path>
                <a:path w="9344025" h="4629150">
                  <a:moveTo>
                    <a:pt x="9344024" y="0"/>
                  </a:moveTo>
                  <a:lnTo>
                    <a:pt x="9242126" y="0"/>
                  </a:lnTo>
                  <a:lnTo>
                    <a:pt x="9253044" y="1643"/>
                  </a:lnTo>
                  <a:lnTo>
                    <a:pt x="9263748" y="4330"/>
                  </a:lnTo>
                  <a:lnTo>
                    <a:pt x="9302664" y="25104"/>
                  </a:lnTo>
                  <a:lnTo>
                    <a:pt x="9330660" y="59186"/>
                  </a:lnTo>
                  <a:lnTo>
                    <a:pt x="9343486" y="101389"/>
                  </a:lnTo>
                  <a:lnTo>
                    <a:pt x="9344024" y="112521"/>
                  </a:lnTo>
                  <a:lnTo>
                    <a:pt x="9344024" y="0"/>
                  </a:lnTo>
                  <a:close/>
                </a:path>
                <a:path w="9344025" h="4629150">
                  <a:moveTo>
                    <a:pt x="9344024" y="4515608"/>
                  </a:moveTo>
                  <a:lnTo>
                    <a:pt x="9335413" y="4558863"/>
                  </a:lnTo>
                  <a:lnTo>
                    <a:pt x="9310915" y="4595534"/>
                  </a:lnTo>
                  <a:lnTo>
                    <a:pt x="9274238" y="4620036"/>
                  </a:lnTo>
                  <a:lnTo>
                    <a:pt x="9230994" y="4628643"/>
                  </a:lnTo>
                  <a:lnTo>
                    <a:pt x="9344024" y="4628643"/>
                  </a:lnTo>
                  <a:lnTo>
                    <a:pt x="9344024" y="4515608"/>
                  </a:lnTo>
                  <a:close/>
                </a:path>
                <a:path w="9344025" h="4629150">
                  <a:moveTo>
                    <a:pt x="0" y="4515608"/>
                  </a:moveTo>
                  <a:lnTo>
                    <a:pt x="0" y="4628643"/>
                  </a:lnTo>
                  <a:lnTo>
                    <a:pt x="113034" y="4628643"/>
                  </a:lnTo>
                  <a:lnTo>
                    <a:pt x="101898" y="4628103"/>
                  </a:lnTo>
                  <a:lnTo>
                    <a:pt x="90977" y="4626488"/>
                  </a:lnTo>
                  <a:lnTo>
                    <a:pt x="50223" y="4609608"/>
                  </a:lnTo>
                  <a:lnTo>
                    <a:pt x="19032" y="4578419"/>
                  </a:lnTo>
                  <a:lnTo>
                    <a:pt x="2150" y="4537663"/>
                  </a:lnTo>
                  <a:lnTo>
                    <a:pt x="537" y="4526742"/>
                  </a:lnTo>
                  <a:lnTo>
                    <a:pt x="0" y="451560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4629150"/>
            </a:xfrm>
            <a:custGeom>
              <a:avLst/>
              <a:gdLst/>
              <a:ahLst/>
              <a:cxnLst/>
              <a:rect l="l" t="t" r="r" b="b"/>
              <a:pathLst>
                <a:path w="9344025" h="462915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4516117"/>
                  </a:lnTo>
                  <a:lnTo>
                    <a:pt x="0" y="4523538"/>
                  </a:lnTo>
                  <a:lnTo>
                    <a:pt x="11444" y="4566227"/>
                  </a:lnTo>
                  <a:lnTo>
                    <a:pt x="38352" y="4601291"/>
                  </a:lnTo>
                  <a:lnTo>
                    <a:pt x="76631" y="4623387"/>
                  </a:lnTo>
                  <a:lnTo>
                    <a:pt x="105608" y="4629147"/>
                  </a:lnTo>
                  <a:lnTo>
                    <a:pt x="9238411" y="4629147"/>
                  </a:lnTo>
                  <a:lnTo>
                    <a:pt x="9281109" y="4617707"/>
                  </a:lnTo>
                  <a:lnTo>
                    <a:pt x="9316161" y="4590794"/>
                  </a:lnTo>
                  <a:lnTo>
                    <a:pt x="9338259" y="4552515"/>
                  </a:lnTo>
                  <a:lnTo>
                    <a:pt x="9344025" y="4523538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3797" y="2268061"/>
            <a:ext cx="3444240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48B6A3"/>
                </a:solidFill>
                <a:latin typeface="Lucida Sans Unicode"/>
                <a:cs typeface="Lucida Sans Unicode"/>
              </a:rPr>
              <a:t>Problem</a:t>
            </a:r>
            <a:r>
              <a:rPr sz="2950" spc="-254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Statement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935" y="3066065"/>
            <a:ext cx="2811145" cy="958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48B6A3"/>
                </a:solidFill>
                <a:latin typeface="Lucida Sans Unicode"/>
                <a:cs typeface="Lucida Sans Unicode"/>
              </a:rPr>
              <a:t>Challenges</a:t>
            </a:r>
            <a:r>
              <a:rPr sz="1450" spc="-7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48B6A3"/>
                </a:solidFill>
                <a:latin typeface="Lucida Sans Unicode"/>
                <a:cs typeface="Lucida Sans Unicode"/>
              </a:rPr>
              <a:t>in</a:t>
            </a:r>
            <a:r>
              <a:rPr sz="1450" spc="-75" dirty="0">
                <a:solidFill>
                  <a:srgbClr val="48B6A3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48B6A3"/>
                </a:solidFill>
                <a:latin typeface="Lucida Sans Unicode"/>
                <a:cs typeface="Lucida Sans Unicode"/>
              </a:rPr>
              <a:t>Hospitality</a:t>
            </a:r>
            <a:endParaRPr sz="1450"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885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Ineffective</a:t>
            </a:r>
            <a:r>
              <a:rPr sz="1150" spc="10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150" spc="10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segmentation.</a:t>
            </a:r>
            <a:endParaRPr sz="1150"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270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Inaccurate</a:t>
            </a:r>
            <a:r>
              <a:rPr sz="1150" spc="1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demand</a:t>
            </a:r>
            <a:r>
              <a:rPr sz="1150" spc="1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forecasting.</a:t>
            </a:r>
            <a:endParaRPr sz="1150">
              <a:latin typeface="Lucida Sans Unicode"/>
              <a:cs typeface="Lucida Sans Unicode"/>
            </a:endParaRPr>
          </a:p>
          <a:p>
            <a:pPr marL="201930" indent="-189230">
              <a:lnSpc>
                <a:spcPct val="100000"/>
              </a:lnSpc>
              <a:spcBef>
                <a:spcPts val="270"/>
              </a:spcBef>
              <a:buChar char="·"/>
              <a:tabLst>
                <a:tab pos="201930" algn="l"/>
              </a:tabLst>
            </a:pP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High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rates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of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booking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cancellations.</a:t>
            </a:r>
            <a:endParaRPr sz="115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" y="19050"/>
            <a:ext cx="930592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44025" cy="5143500"/>
            <a:chOff x="0" y="0"/>
            <a:chExt cx="934402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44025" cy="51419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344025" cy="5142230"/>
            </a:xfrm>
            <a:custGeom>
              <a:avLst/>
              <a:gdLst/>
              <a:ahLst/>
              <a:cxnLst/>
              <a:rect l="l" t="t" r="r" b="b"/>
              <a:pathLst>
                <a:path w="9344025" h="51422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51422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5142230">
                  <a:moveTo>
                    <a:pt x="9344024" y="5030468"/>
                  </a:moveTo>
                  <a:lnTo>
                    <a:pt x="9335413" y="5073723"/>
                  </a:lnTo>
                  <a:lnTo>
                    <a:pt x="9310915" y="5110394"/>
                  </a:lnTo>
                  <a:lnTo>
                    <a:pt x="9274238" y="5134896"/>
                  </a:lnTo>
                  <a:lnTo>
                    <a:pt x="9248796" y="5141975"/>
                  </a:lnTo>
                  <a:lnTo>
                    <a:pt x="9344024" y="5141975"/>
                  </a:lnTo>
                  <a:lnTo>
                    <a:pt x="9344024" y="5030468"/>
                  </a:lnTo>
                  <a:close/>
                </a:path>
                <a:path w="9344025" h="5142230">
                  <a:moveTo>
                    <a:pt x="0" y="5030468"/>
                  </a:moveTo>
                  <a:lnTo>
                    <a:pt x="0" y="5141975"/>
                  </a:lnTo>
                  <a:lnTo>
                    <a:pt x="95226" y="5141975"/>
                  </a:lnTo>
                  <a:lnTo>
                    <a:pt x="90977" y="5141348"/>
                  </a:lnTo>
                  <a:lnTo>
                    <a:pt x="80269" y="5138659"/>
                  </a:lnTo>
                  <a:lnTo>
                    <a:pt x="41359" y="5117886"/>
                  </a:lnTo>
                  <a:lnTo>
                    <a:pt x="13362" y="5083803"/>
                  </a:lnTo>
                  <a:lnTo>
                    <a:pt x="537" y="5041602"/>
                  </a:lnTo>
                  <a:lnTo>
                    <a:pt x="0" y="503046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344025" cy="5142230"/>
            </a:xfrm>
            <a:custGeom>
              <a:avLst/>
              <a:gdLst/>
              <a:ahLst/>
              <a:cxnLst/>
              <a:rect l="l" t="t" r="r" b="b"/>
              <a:pathLst>
                <a:path w="9344025" h="5142230">
                  <a:moveTo>
                    <a:pt x="113034" y="0"/>
                  </a:moveTo>
                  <a:lnTo>
                    <a:pt x="0" y="0"/>
                  </a:lnTo>
                  <a:lnTo>
                    <a:pt x="0" y="113029"/>
                  </a:lnTo>
                  <a:lnTo>
                    <a:pt x="537" y="101897"/>
                  </a:lnTo>
                  <a:lnTo>
                    <a:pt x="2150" y="90978"/>
                  </a:lnTo>
                  <a:lnTo>
                    <a:pt x="19032" y="50222"/>
                  </a:lnTo>
                  <a:lnTo>
                    <a:pt x="50223" y="19030"/>
                  </a:lnTo>
                  <a:lnTo>
                    <a:pt x="90977" y="2152"/>
                  </a:lnTo>
                  <a:lnTo>
                    <a:pt x="101898" y="538"/>
                  </a:lnTo>
                  <a:lnTo>
                    <a:pt x="113034" y="0"/>
                  </a:lnTo>
                  <a:close/>
                </a:path>
                <a:path w="9344025" h="5142230">
                  <a:moveTo>
                    <a:pt x="9344024" y="0"/>
                  </a:moveTo>
                  <a:lnTo>
                    <a:pt x="9230994" y="0"/>
                  </a:lnTo>
                  <a:lnTo>
                    <a:pt x="9242126" y="538"/>
                  </a:lnTo>
                  <a:lnTo>
                    <a:pt x="9253044" y="2152"/>
                  </a:lnTo>
                  <a:lnTo>
                    <a:pt x="9293800" y="19030"/>
                  </a:lnTo>
                  <a:lnTo>
                    <a:pt x="9324993" y="50222"/>
                  </a:lnTo>
                  <a:lnTo>
                    <a:pt x="9341871" y="90978"/>
                  </a:lnTo>
                  <a:lnTo>
                    <a:pt x="9344024" y="113029"/>
                  </a:lnTo>
                  <a:lnTo>
                    <a:pt x="9344024" y="0"/>
                  </a:lnTo>
                  <a:close/>
                </a:path>
                <a:path w="9344025" h="5142230">
                  <a:moveTo>
                    <a:pt x="9344024" y="5030468"/>
                  </a:moveTo>
                  <a:lnTo>
                    <a:pt x="9335413" y="5073723"/>
                  </a:lnTo>
                  <a:lnTo>
                    <a:pt x="9310915" y="5110394"/>
                  </a:lnTo>
                  <a:lnTo>
                    <a:pt x="9274238" y="5134896"/>
                  </a:lnTo>
                  <a:lnTo>
                    <a:pt x="9248796" y="5141975"/>
                  </a:lnTo>
                  <a:lnTo>
                    <a:pt x="9344024" y="5141975"/>
                  </a:lnTo>
                  <a:lnTo>
                    <a:pt x="9344024" y="5030468"/>
                  </a:lnTo>
                  <a:close/>
                </a:path>
                <a:path w="9344025" h="5142230">
                  <a:moveTo>
                    <a:pt x="0" y="5030468"/>
                  </a:moveTo>
                  <a:lnTo>
                    <a:pt x="0" y="5141975"/>
                  </a:lnTo>
                  <a:lnTo>
                    <a:pt x="95226" y="5141975"/>
                  </a:lnTo>
                  <a:lnTo>
                    <a:pt x="90977" y="5141348"/>
                  </a:lnTo>
                  <a:lnTo>
                    <a:pt x="80269" y="5138659"/>
                  </a:lnTo>
                  <a:lnTo>
                    <a:pt x="41359" y="5117886"/>
                  </a:lnTo>
                  <a:lnTo>
                    <a:pt x="13362" y="5083803"/>
                  </a:lnTo>
                  <a:lnTo>
                    <a:pt x="537" y="5041602"/>
                  </a:lnTo>
                  <a:lnTo>
                    <a:pt x="0" y="5030468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344025" cy="5143500"/>
            </a:xfrm>
            <a:custGeom>
              <a:avLst/>
              <a:gdLst/>
              <a:ahLst/>
              <a:cxnLst/>
              <a:rect l="l" t="t" r="r" b="b"/>
              <a:pathLst>
                <a:path w="9344025" h="5143500">
                  <a:moveTo>
                    <a:pt x="92384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56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5030469"/>
                  </a:lnTo>
                  <a:lnTo>
                    <a:pt x="0" y="5037890"/>
                  </a:lnTo>
                  <a:lnTo>
                    <a:pt x="11444" y="5080579"/>
                  </a:lnTo>
                  <a:lnTo>
                    <a:pt x="38352" y="5115638"/>
                  </a:lnTo>
                  <a:lnTo>
                    <a:pt x="76631" y="5137734"/>
                  </a:lnTo>
                  <a:lnTo>
                    <a:pt x="105608" y="5143499"/>
                  </a:lnTo>
                  <a:lnTo>
                    <a:pt x="9238411" y="5143499"/>
                  </a:lnTo>
                  <a:lnTo>
                    <a:pt x="9281109" y="5132054"/>
                  </a:lnTo>
                  <a:lnTo>
                    <a:pt x="9316161" y="5105146"/>
                  </a:lnTo>
                  <a:lnTo>
                    <a:pt x="9338259" y="5066867"/>
                  </a:lnTo>
                  <a:lnTo>
                    <a:pt x="9344025" y="5037890"/>
                  </a:lnTo>
                  <a:lnTo>
                    <a:pt x="9344025" y="105613"/>
                  </a:lnTo>
                  <a:lnTo>
                    <a:pt x="9332582" y="62915"/>
                  </a:lnTo>
                  <a:lnTo>
                    <a:pt x="9305671" y="27863"/>
                  </a:lnTo>
                  <a:lnTo>
                    <a:pt x="9267393" y="5765"/>
                  </a:lnTo>
                  <a:lnTo>
                    <a:pt x="9245765" y="723"/>
                  </a:lnTo>
                  <a:lnTo>
                    <a:pt x="92384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5670" y="850107"/>
            <a:ext cx="7182484" cy="6496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35" dirty="0"/>
              <a:t>Objectives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90908" y="2190749"/>
            <a:ext cx="2457450" cy="1743075"/>
            <a:chOff x="552450" y="1257300"/>
            <a:chExt cx="2457450" cy="1743075"/>
          </a:xfrm>
        </p:grpSpPr>
        <p:sp>
          <p:nvSpPr>
            <p:cNvPr id="10" name="object 10"/>
            <p:cNvSpPr/>
            <p:nvPr/>
          </p:nvSpPr>
          <p:spPr>
            <a:xfrm>
              <a:off x="557212" y="1262062"/>
              <a:ext cx="2447925" cy="1733550"/>
            </a:xfrm>
            <a:custGeom>
              <a:avLst/>
              <a:gdLst/>
              <a:ahLst/>
              <a:cxnLst/>
              <a:rect l="l" t="t" r="r" b="b"/>
              <a:pathLst>
                <a:path w="2447925" h="1733550">
                  <a:moveTo>
                    <a:pt x="2346756" y="0"/>
                  </a:moveTo>
                  <a:lnTo>
                    <a:pt x="101158" y="0"/>
                  </a:lnTo>
                  <a:lnTo>
                    <a:pt x="94118" y="698"/>
                  </a:lnTo>
                  <a:lnTo>
                    <a:pt x="54029" y="14300"/>
                  </a:lnTo>
                  <a:lnTo>
                    <a:pt x="22195" y="42202"/>
                  </a:lnTo>
                  <a:lnTo>
                    <a:pt x="3467" y="80175"/>
                  </a:lnTo>
                  <a:lnTo>
                    <a:pt x="0" y="101168"/>
                  </a:lnTo>
                  <a:lnTo>
                    <a:pt x="0" y="1625282"/>
                  </a:lnTo>
                  <a:lnTo>
                    <a:pt x="0" y="1632394"/>
                  </a:lnTo>
                  <a:lnTo>
                    <a:pt x="10963" y="1673275"/>
                  </a:lnTo>
                  <a:lnTo>
                    <a:pt x="36741" y="1706867"/>
                  </a:lnTo>
                  <a:lnTo>
                    <a:pt x="73407" y="1728025"/>
                  </a:lnTo>
                  <a:lnTo>
                    <a:pt x="101158" y="1733550"/>
                  </a:lnTo>
                  <a:lnTo>
                    <a:pt x="2346756" y="1733550"/>
                  </a:lnTo>
                  <a:lnTo>
                    <a:pt x="2387650" y="1722589"/>
                  </a:lnTo>
                  <a:lnTo>
                    <a:pt x="2421242" y="1696808"/>
                  </a:lnTo>
                  <a:lnTo>
                    <a:pt x="2442400" y="1660144"/>
                  </a:lnTo>
                  <a:lnTo>
                    <a:pt x="2447925" y="1632394"/>
                  </a:lnTo>
                  <a:lnTo>
                    <a:pt x="2447925" y="101168"/>
                  </a:lnTo>
                  <a:lnTo>
                    <a:pt x="2436964" y="60274"/>
                  </a:lnTo>
                  <a:lnTo>
                    <a:pt x="2411183" y="26682"/>
                  </a:lnTo>
                  <a:lnTo>
                    <a:pt x="2374519" y="5524"/>
                  </a:lnTo>
                  <a:lnTo>
                    <a:pt x="2353805" y="698"/>
                  </a:lnTo>
                  <a:lnTo>
                    <a:pt x="2346756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7212" y="1262062"/>
              <a:ext cx="2447925" cy="1733550"/>
            </a:xfrm>
            <a:custGeom>
              <a:avLst/>
              <a:gdLst/>
              <a:ahLst/>
              <a:cxnLst/>
              <a:rect l="l" t="t" r="r" b="b"/>
              <a:pathLst>
                <a:path w="2447925" h="1733550">
                  <a:moveTo>
                    <a:pt x="0" y="1625282"/>
                  </a:moveTo>
                  <a:lnTo>
                    <a:pt x="0" y="108267"/>
                  </a:lnTo>
                  <a:lnTo>
                    <a:pt x="0" y="101168"/>
                  </a:lnTo>
                  <a:lnTo>
                    <a:pt x="694" y="94119"/>
                  </a:lnTo>
                  <a:lnTo>
                    <a:pt x="14297" y="54025"/>
                  </a:lnTo>
                  <a:lnTo>
                    <a:pt x="18246" y="48120"/>
                  </a:lnTo>
                  <a:lnTo>
                    <a:pt x="22195" y="42202"/>
                  </a:lnTo>
                  <a:lnTo>
                    <a:pt x="54029" y="14300"/>
                  </a:lnTo>
                  <a:lnTo>
                    <a:pt x="66838" y="8242"/>
                  </a:lnTo>
                  <a:lnTo>
                    <a:pt x="73407" y="5524"/>
                  </a:lnTo>
                  <a:lnTo>
                    <a:pt x="80173" y="3467"/>
                  </a:lnTo>
                  <a:lnTo>
                    <a:pt x="87148" y="2082"/>
                  </a:lnTo>
                  <a:lnTo>
                    <a:pt x="94118" y="698"/>
                  </a:lnTo>
                  <a:lnTo>
                    <a:pt x="101158" y="0"/>
                  </a:lnTo>
                  <a:lnTo>
                    <a:pt x="108272" y="0"/>
                  </a:lnTo>
                  <a:lnTo>
                    <a:pt x="2339657" y="0"/>
                  </a:lnTo>
                  <a:lnTo>
                    <a:pt x="2346756" y="0"/>
                  </a:lnTo>
                  <a:lnTo>
                    <a:pt x="2353805" y="698"/>
                  </a:lnTo>
                  <a:lnTo>
                    <a:pt x="2360777" y="2082"/>
                  </a:lnTo>
                  <a:lnTo>
                    <a:pt x="2367749" y="3467"/>
                  </a:lnTo>
                  <a:lnTo>
                    <a:pt x="2374519" y="5524"/>
                  </a:lnTo>
                  <a:lnTo>
                    <a:pt x="2381084" y="8242"/>
                  </a:lnTo>
                  <a:lnTo>
                    <a:pt x="2387650" y="10960"/>
                  </a:lnTo>
                  <a:lnTo>
                    <a:pt x="2393899" y="14300"/>
                  </a:lnTo>
                  <a:lnTo>
                    <a:pt x="2399804" y="18249"/>
                  </a:lnTo>
                  <a:lnTo>
                    <a:pt x="2405722" y="22199"/>
                  </a:lnTo>
                  <a:lnTo>
                    <a:pt x="2411183" y="26682"/>
                  </a:lnTo>
                  <a:lnTo>
                    <a:pt x="2416213" y="31711"/>
                  </a:lnTo>
                  <a:lnTo>
                    <a:pt x="2421242" y="36741"/>
                  </a:lnTo>
                  <a:lnTo>
                    <a:pt x="2425725" y="42202"/>
                  </a:lnTo>
                  <a:lnTo>
                    <a:pt x="2429675" y="48120"/>
                  </a:lnTo>
                  <a:lnTo>
                    <a:pt x="2433624" y="54025"/>
                  </a:lnTo>
                  <a:lnTo>
                    <a:pt x="2447226" y="94119"/>
                  </a:lnTo>
                  <a:lnTo>
                    <a:pt x="2447925" y="101168"/>
                  </a:lnTo>
                  <a:lnTo>
                    <a:pt x="2447925" y="108267"/>
                  </a:lnTo>
                  <a:lnTo>
                    <a:pt x="2447925" y="1625282"/>
                  </a:lnTo>
                  <a:lnTo>
                    <a:pt x="2447925" y="1632394"/>
                  </a:lnTo>
                  <a:lnTo>
                    <a:pt x="2447226" y="1639430"/>
                  </a:lnTo>
                  <a:lnTo>
                    <a:pt x="2433624" y="1679524"/>
                  </a:lnTo>
                  <a:lnTo>
                    <a:pt x="2405722" y="1711350"/>
                  </a:lnTo>
                  <a:lnTo>
                    <a:pt x="2399804" y="1715300"/>
                  </a:lnTo>
                  <a:lnTo>
                    <a:pt x="2393899" y="1719249"/>
                  </a:lnTo>
                  <a:lnTo>
                    <a:pt x="2353805" y="1732851"/>
                  </a:lnTo>
                  <a:lnTo>
                    <a:pt x="2346756" y="1733550"/>
                  </a:lnTo>
                  <a:lnTo>
                    <a:pt x="2339657" y="1733550"/>
                  </a:lnTo>
                  <a:lnTo>
                    <a:pt x="108272" y="1733550"/>
                  </a:lnTo>
                  <a:lnTo>
                    <a:pt x="101158" y="1733550"/>
                  </a:lnTo>
                  <a:lnTo>
                    <a:pt x="94118" y="1732851"/>
                  </a:lnTo>
                  <a:lnTo>
                    <a:pt x="87148" y="1731467"/>
                  </a:lnTo>
                  <a:lnTo>
                    <a:pt x="80173" y="1730082"/>
                  </a:lnTo>
                  <a:lnTo>
                    <a:pt x="42207" y="1711350"/>
                  </a:lnTo>
                  <a:lnTo>
                    <a:pt x="14297" y="1679524"/>
                  </a:lnTo>
                  <a:lnTo>
                    <a:pt x="694" y="1639430"/>
                  </a:lnTo>
                  <a:lnTo>
                    <a:pt x="0" y="1632394"/>
                  </a:lnTo>
                  <a:lnTo>
                    <a:pt x="0" y="1625282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9863" y="2486342"/>
            <a:ext cx="2153285" cy="1018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90"/>
              </a:spcBef>
            </a:pPr>
            <a:r>
              <a:rPr sz="1450" spc="-30" dirty="0">
                <a:solidFill>
                  <a:srgbClr val="2F2F2F"/>
                </a:solidFill>
                <a:latin typeface="Lucida Sans Unicode"/>
                <a:cs typeface="Lucida Sans Unicode"/>
              </a:rPr>
              <a:t>Customer</a:t>
            </a:r>
            <a:r>
              <a:rPr sz="1450" spc="-7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Segmentation </a:t>
            </a:r>
            <a:r>
              <a:rPr sz="1450" dirty="0">
                <a:solidFill>
                  <a:srgbClr val="2F2F2F"/>
                </a:solidFill>
                <a:latin typeface="Lucida Sans Unicode"/>
                <a:cs typeface="Lucida Sans Unicode"/>
              </a:rPr>
              <a:t>and</a:t>
            </a:r>
            <a:r>
              <a:rPr sz="1450" spc="-1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Personalization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137160">
              <a:lnSpc>
                <a:spcPct val="119600"/>
              </a:lnSpc>
              <a:spcBef>
                <a:spcPts val="615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Analyze</a:t>
            </a:r>
            <a:r>
              <a:rPr sz="1150" spc="-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guest</a:t>
            </a:r>
            <a:r>
              <a:rPr sz="1150" spc="-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data</a:t>
            </a:r>
            <a:r>
              <a:rPr sz="1150" spc="-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and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identify</a:t>
            </a:r>
            <a:r>
              <a:rPr sz="1150" spc="1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valuable</a:t>
            </a:r>
            <a:r>
              <a:rPr sz="1150" spc="12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segments.</a:t>
            </a:r>
            <a:endParaRPr sz="1150" dirty="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48210" y="2185986"/>
            <a:ext cx="2447925" cy="1743075"/>
            <a:chOff x="3171825" y="1257300"/>
            <a:chExt cx="2447925" cy="1743075"/>
          </a:xfrm>
        </p:grpSpPr>
        <p:sp>
          <p:nvSpPr>
            <p:cNvPr id="14" name="object 14"/>
            <p:cNvSpPr/>
            <p:nvPr/>
          </p:nvSpPr>
          <p:spPr>
            <a:xfrm>
              <a:off x="3176587" y="1262062"/>
              <a:ext cx="2438400" cy="1733550"/>
            </a:xfrm>
            <a:custGeom>
              <a:avLst/>
              <a:gdLst/>
              <a:ahLst/>
              <a:cxnLst/>
              <a:rect l="l" t="t" r="r" b="b"/>
              <a:pathLst>
                <a:path w="2438400" h="1733550">
                  <a:moveTo>
                    <a:pt x="2337231" y="0"/>
                  </a:moveTo>
                  <a:lnTo>
                    <a:pt x="101155" y="0"/>
                  </a:lnTo>
                  <a:lnTo>
                    <a:pt x="94119" y="698"/>
                  </a:lnTo>
                  <a:lnTo>
                    <a:pt x="54025" y="14300"/>
                  </a:lnTo>
                  <a:lnTo>
                    <a:pt x="22199" y="42202"/>
                  </a:lnTo>
                  <a:lnTo>
                    <a:pt x="3467" y="80175"/>
                  </a:lnTo>
                  <a:lnTo>
                    <a:pt x="0" y="101168"/>
                  </a:lnTo>
                  <a:lnTo>
                    <a:pt x="0" y="1625282"/>
                  </a:lnTo>
                  <a:lnTo>
                    <a:pt x="0" y="1632394"/>
                  </a:lnTo>
                  <a:lnTo>
                    <a:pt x="10960" y="1673275"/>
                  </a:lnTo>
                  <a:lnTo>
                    <a:pt x="36741" y="1706867"/>
                  </a:lnTo>
                  <a:lnTo>
                    <a:pt x="73406" y="1728025"/>
                  </a:lnTo>
                  <a:lnTo>
                    <a:pt x="101155" y="1733550"/>
                  </a:lnTo>
                  <a:lnTo>
                    <a:pt x="2337231" y="1733550"/>
                  </a:lnTo>
                  <a:lnTo>
                    <a:pt x="2378125" y="1722589"/>
                  </a:lnTo>
                  <a:lnTo>
                    <a:pt x="2411717" y="1696808"/>
                  </a:lnTo>
                  <a:lnTo>
                    <a:pt x="2432875" y="1660144"/>
                  </a:lnTo>
                  <a:lnTo>
                    <a:pt x="2438400" y="1632394"/>
                  </a:lnTo>
                  <a:lnTo>
                    <a:pt x="2438400" y="101168"/>
                  </a:lnTo>
                  <a:lnTo>
                    <a:pt x="2427439" y="60274"/>
                  </a:lnTo>
                  <a:lnTo>
                    <a:pt x="2401658" y="26682"/>
                  </a:lnTo>
                  <a:lnTo>
                    <a:pt x="2364994" y="5524"/>
                  </a:lnTo>
                  <a:lnTo>
                    <a:pt x="2344280" y="698"/>
                  </a:lnTo>
                  <a:lnTo>
                    <a:pt x="2337231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6587" y="1262062"/>
              <a:ext cx="2438400" cy="1733550"/>
            </a:xfrm>
            <a:custGeom>
              <a:avLst/>
              <a:gdLst/>
              <a:ahLst/>
              <a:cxnLst/>
              <a:rect l="l" t="t" r="r" b="b"/>
              <a:pathLst>
                <a:path w="2438400" h="1733550">
                  <a:moveTo>
                    <a:pt x="0" y="1625282"/>
                  </a:moveTo>
                  <a:lnTo>
                    <a:pt x="0" y="108267"/>
                  </a:lnTo>
                  <a:lnTo>
                    <a:pt x="0" y="101168"/>
                  </a:lnTo>
                  <a:lnTo>
                    <a:pt x="698" y="94119"/>
                  </a:lnTo>
                  <a:lnTo>
                    <a:pt x="14300" y="54025"/>
                  </a:lnTo>
                  <a:lnTo>
                    <a:pt x="18249" y="48120"/>
                  </a:lnTo>
                  <a:lnTo>
                    <a:pt x="22199" y="42202"/>
                  </a:lnTo>
                  <a:lnTo>
                    <a:pt x="26682" y="36741"/>
                  </a:lnTo>
                  <a:lnTo>
                    <a:pt x="31711" y="31711"/>
                  </a:lnTo>
                  <a:lnTo>
                    <a:pt x="36741" y="26682"/>
                  </a:lnTo>
                  <a:lnTo>
                    <a:pt x="42202" y="22199"/>
                  </a:lnTo>
                  <a:lnTo>
                    <a:pt x="48120" y="18249"/>
                  </a:lnTo>
                  <a:lnTo>
                    <a:pt x="54025" y="14300"/>
                  </a:lnTo>
                  <a:lnTo>
                    <a:pt x="60274" y="10960"/>
                  </a:lnTo>
                  <a:lnTo>
                    <a:pt x="66840" y="8242"/>
                  </a:lnTo>
                  <a:lnTo>
                    <a:pt x="73406" y="5524"/>
                  </a:lnTo>
                  <a:lnTo>
                    <a:pt x="80175" y="3467"/>
                  </a:lnTo>
                  <a:lnTo>
                    <a:pt x="87147" y="2082"/>
                  </a:lnTo>
                  <a:lnTo>
                    <a:pt x="94119" y="698"/>
                  </a:lnTo>
                  <a:lnTo>
                    <a:pt x="101155" y="0"/>
                  </a:lnTo>
                  <a:lnTo>
                    <a:pt x="108267" y="0"/>
                  </a:lnTo>
                  <a:lnTo>
                    <a:pt x="2330132" y="0"/>
                  </a:lnTo>
                  <a:lnTo>
                    <a:pt x="2337231" y="0"/>
                  </a:lnTo>
                  <a:lnTo>
                    <a:pt x="2344280" y="698"/>
                  </a:lnTo>
                  <a:lnTo>
                    <a:pt x="2351252" y="2082"/>
                  </a:lnTo>
                  <a:lnTo>
                    <a:pt x="2358224" y="3467"/>
                  </a:lnTo>
                  <a:lnTo>
                    <a:pt x="2364994" y="5524"/>
                  </a:lnTo>
                  <a:lnTo>
                    <a:pt x="2371559" y="8242"/>
                  </a:lnTo>
                  <a:lnTo>
                    <a:pt x="2378125" y="10960"/>
                  </a:lnTo>
                  <a:lnTo>
                    <a:pt x="2384374" y="14300"/>
                  </a:lnTo>
                  <a:lnTo>
                    <a:pt x="2390279" y="18249"/>
                  </a:lnTo>
                  <a:lnTo>
                    <a:pt x="2396197" y="22199"/>
                  </a:lnTo>
                  <a:lnTo>
                    <a:pt x="2401658" y="26682"/>
                  </a:lnTo>
                  <a:lnTo>
                    <a:pt x="2406688" y="31711"/>
                  </a:lnTo>
                  <a:lnTo>
                    <a:pt x="2411717" y="36741"/>
                  </a:lnTo>
                  <a:lnTo>
                    <a:pt x="2416200" y="42202"/>
                  </a:lnTo>
                  <a:lnTo>
                    <a:pt x="2420150" y="48120"/>
                  </a:lnTo>
                  <a:lnTo>
                    <a:pt x="2424099" y="54025"/>
                  </a:lnTo>
                  <a:lnTo>
                    <a:pt x="2436317" y="87147"/>
                  </a:lnTo>
                  <a:lnTo>
                    <a:pt x="2437701" y="94119"/>
                  </a:lnTo>
                  <a:lnTo>
                    <a:pt x="2438400" y="101168"/>
                  </a:lnTo>
                  <a:lnTo>
                    <a:pt x="2438400" y="108267"/>
                  </a:lnTo>
                  <a:lnTo>
                    <a:pt x="2438400" y="1625282"/>
                  </a:lnTo>
                  <a:lnTo>
                    <a:pt x="2438400" y="1632394"/>
                  </a:lnTo>
                  <a:lnTo>
                    <a:pt x="2437701" y="1639430"/>
                  </a:lnTo>
                  <a:lnTo>
                    <a:pt x="2436317" y="1646402"/>
                  </a:lnTo>
                  <a:lnTo>
                    <a:pt x="2434932" y="1653374"/>
                  </a:lnTo>
                  <a:lnTo>
                    <a:pt x="2420150" y="1685429"/>
                  </a:lnTo>
                  <a:lnTo>
                    <a:pt x="2416200" y="1691335"/>
                  </a:lnTo>
                  <a:lnTo>
                    <a:pt x="2390279" y="1715300"/>
                  </a:lnTo>
                  <a:lnTo>
                    <a:pt x="2384374" y="1719249"/>
                  </a:lnTo>
                  <a:lnTo>
                    <a:pt x="2351252" y="1731467"/>
                  </a:lnTo>
                  <a:lnTo>
                    <a:pt x="2344280" y="1732851"/>
                  </a:lnTo>
                  <a:lnTo>
                    <a:pt x="2337231" y="1733550"/>
                  </a:lnTo>
                  <a:lnTo>
                    <a:pt x="2330132" y="1733550"/>
                  </a:lnTo>
                  <a:lnTo>
                    <a:pt x="108267" y="1733550"/>
                  </a:lnTo>
                  <a:lnTo>
                    <a:pt x="101155" y="1733550"/>
                  </a:lnTo>
                  <a:lnTo>
                    <a:pt x="94119" y="1732851"/>
                  </a:lnTo>
                  <a:lnTo>
                    <a:pt x="87147" y="1731467"/>
                  </a:lnTo>
                  <a:lnTo>
                    <a:pt x="80175" y="1730082"/>
                  </a:lnTo>
                  <a:lnTo>
                    <a:pt x="48120" y="1715300"/>
                  </a:lnTo>
                  <a:lnTo>
                    <a:pt x="42202" y="1711350"/>
                  </a:lnTo>
                  <a:lnTo>
                    <a:pt x="14300" y="1679524"/>
                  </a:lnTo>
                  <a:lnTo>
                    <a:pt x="698" y="1639430"/>
                  </a:lnTo>
                  <a:lnTo>
                    <a:pt x="0" y="1632394"/>
                  </a:lnTo>
                  <a:lnTo>
                    <a:pt x="0" y="1625282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32154" y="2345121"/>
            <a:ext cx="2089150" cy="10542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62255">
              <a:lnSpc>
                <a:spcPct val="112100"/>
              </a:lnSpc>
              <a:spcBef>
                <a:spcPts val="90"/>
              </a:spcBef>
            </a:pPr>
            <a:r>
              <a:rPr sz="14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Forecasting </a:t>
            </a: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Demand </a:t>
            </a: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Analyze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historical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data</a:t>
            </a:r>
            <a:r>
              <a:rPr sz="1150" spc="-1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for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demand</a:t>
            </a:r>
            <a:r>
              <a:rPr sz="1150" spc="8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patterns</a:t>
            </a:r>
            <a:r>
              <a:rPr sz="1150" spc="9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25" dirty="0">
                <a:solidFill>
                  <a:srgbClr val="2F2F2F"/>
                </a:solidFill>
                <a:latin typeface="Lucida Sans Unicode"/>
                <a:cs typeface="Lucida Sans Unicode"/>
              </a:rPr>
              <a:t>and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develop</a:t>
            </a:r>
            <a:r>
              <a:rPr sz="1150" spc="13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dynamic</a:t>
            </a:r>
            <a:r>
              <a:rPr sz="1150" spc="14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pricing strategies.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460" y="3301562"/>
            <a:ext cx="2060575" cy="2097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1130">
              <a:lnSpc>
                <a:spcPct val="112100"/>
              </a:lnSpc>
              <a:spcBef>
                <a:spcPts val="90"/>
              </a:spcBef>
            </a:pP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.</a:t>
            </a:r>
            <a:endParaRPr sz="1150" dirty="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80309" y="2172466"/>
            <a:ext cx="2447925" cy="1742691"/>
            <a:chOff x="3171825" y="3171825"/>
            <a:chExt cx="2447925" cy="1524000"/>
          </a:xfrm>
        </p:grpSpPr>
        <p:sp>
          <p:nvSpPr>
            <p:cNvPr id="22" name="object 22"/>
            <p:cNvSpPr/>
            <p:nvPr/>
          </p:nvSpPr>
          <p:spPr>
            <a:xfrm>
              <a:off x="3176587" y="3176587"/>
              <a:ext cx="2438400" cy="1514475"/>
            </a:xfrm>
            <a:custGeom>
              <a:avLst/>
              <a:gdLst/>
              <a:ahLst/>
              <a:cxnLst/>
              <a:rect l="l" t="t" r="r" b="b"/>
              <a:pathLst>
                <a:path w="2438400" h="1514475">
                  <a:moveTo>
                    <a:pt x="2337231" y="0"/>
                  </a:moveTo>
                  <a:lnTo>
                    <a:pt x="101155" y="0"/>
                  </a:lnTo>
                  <a:lnTo>
                    <a:pt x="94119" y="698"/>
                  </a:lnTo>
                  <a:lnTo>
                    <a:pt x="54025" y="14300"/>
                  </a:lnTo>
                  <a:lnTo>
                    <a:pt x="22199" y="42202"/>
                  </a:lnTo>
                  <a:lnTo>
                    <a:pt x="3467" y="80175"/>
                  </a:lnTo>
                  <a:lnTo>
                    <a:pt x="0" y="101168"/>
                  </a:lnTo>
                  <a:lnTo>
                    <a:pt x="0" y="1406206"/>
                  </a:lnTo>
                  <a:lnTo>
                    <a:pt x="0" y="1413315"/>
                  </a:lnTo>
                  <a:lnTo>
                    <a:pt x="10960" y="1454203"/>
                  </a:lnTo>
                  <a:lnTo>
                    <a:pt x="36741" y="1487788"/>
                  </a:lnTo>
                  <a:lnTo>
                    <a:pt x="73406" y="1508953"/>
                  </a:lnTo>
                  <a:lnTo>
                    <a:pt x="101155" y="1514473"/>
                  </a:lnTo>
                  <a:lnTo>
                    <a:pt x="2337231" y="1514473"/>
                  </a:lnTo>
                  <a:lnTo>
                    <a:pt x="2378125" y="1503509"/>
                  </a:lnTo>
                  <a:lnTo>
                    <a:pt x="2411717" y="1477733"/>
                  </a:lnTo>
                  <a:lnTo>
                    <a:pt x="2432875" y="1441066"/>
                  </a:lnTo>
                  <a:lnTo>
                    <a:pt x="2438400" y="1413315"/>
                  </a:lnTo>
                  <a:lnTo>
                    <a:pt x="2438400" y="101168"/>
                  </a:lnTo>
                  <a:lnTo>
                    <a:pt x="2427439" y="60274"/>
                  </a:lnTo>
                  <a:lnTo>
                    <a:pt x="2401658" y="26682"/>
                  </a:lnTo>
                  <a:lnTo>
                    <a:pt x="2364994" y="5524"/>
                  </a:lnTo>
                  <a:lnTo>
                    <a:pt x="2344280" y="698"/>
                  </a:lnTo>
                  <a:lnTo>
                    <a:pt x="2337231" y="0"/>
                  </a:lnTo>
                  <a:close/>
                </a:path>
              </a:pathLst>
            </a:custGeom>
            <a:solidFill>
              <a:srgbClr val="ECF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76587" y="3176587"/>
              <a:ext cx="2438400" cy="1514475"/>
            </a:xfrm>
            <a:custGeom>
              <a:avLst/>
              <a:gdLst/>
              <a:ahLst/>
              <a:cxnLst/>
              <a:rect l="l" t="t" r="r" b="b"/>
              <a:pathLst>
                <a:path w="2438400" h="1514475">
                  <a:moveTo>
                    <a:pt x="0" y="1406206"/>
                  </a:moveTo>
                  <a:lnTo>
                    <a:pt x="0" y="108267"/>
                  </a:lnTo>
                  <a:lnTo>
                    <a:pt x="0" y="101168"/>
                  </a:lnTo>
                  <a:lnTo>
                    <a:pt x="698" y="94119"/>
                  </a:lnTo>
                  <a:lnTo>
                    <a:pt x="14300" y="54025"/>
                  </a:lnTo>
                  <a:lnTo>
                    <a:pt x="18249" y="48120"/>
                  </a:lnTo>
                  <a:lnTo>
                    <a:pt x="22199" y="42202"/>
                  </a:lnTo>
                  <a:lnTo>
                    <a:pt x="48120" y="18249"/>
                  </a:lnTo>
                  <a:lnTo>
                    <a:pt x="54025" y="14300"/>
                  </a:lnTo>
                  <a:lnTo>
                    <a:pt x="60274" y="10960"/>
                  </a:lnTo>
                  <a:lnTo>
                    <a:pt x="66840" y="8242"/>
                  </a:lnTo>
                  <a:lnTo>
                    <a:pt x="73406" y="5524"/>
                  </a:lnTo>
                  <a:lnTo>
                    <a:pt x="80175" y="3467"/>
                  </a:lnTo>
                  <a:lnTo>
                    <a:pt x="87147" y="2082"/>
                  </a:lnTo>
                  <a:lnTo>
                    <a:pt x="94119" y="698"/>
                  </a:lnTo>
                  <a:lnTo>
                    <a:pt x="101155" y="0"/>
                  </a:lnTo>
                  <a:lnTo>
                    <a:pt x="108267" y="0"/>
                  </a:lnTo>
                  <a:lnTo>
                    <a:pt x="2330132" y="0"/>
                  </a:lnTo>
                  <a:lnTo>
                    <a:pt x="2337231" y="0"/>
                  </a:lnTo>
                  <a:lnTo>
                    <a:pt x="2344280" y="698"/>
                  </a:lnTo>
                  <a:lnTo>
                    <a:pt x="2351252" y="2082"/>
                  </a:lnTo>
                  <a:lnTo>
                    <a:pt x="2358224" y="3467"/>
                  </a:lnTo>
                  <a:lnTo>
                    <a:pt x="2390279" y="18249"/>
                  </a:lnTo>
                  <a:lnTo>
                    <a:pt x="2396197" y="22199"/>
                  </a:lnTo>
                  <a:lnTo>
                    <a:pt x="2420150" y="48120"/>
                  </a:lnTo>
                  <a:lnTo>
                    <a:pt x="2424099" y="54025"/>
                  </a:lnTo>
                  <a:lnTo>
                    <a:pt x="2436317" y="87147"/>
                  </a:lnTo>
                  <a:lnTo>
                    <a:pt x="2437701" y="94119"/>
                  </a:lnTo>
                  <a:lnTo>
                    <a:pt x="2438400" y="101168"/>
                  </a:lnTo>
                  <a:lnTo>
                    <a:pt x="2438400" y="108267"/>
                  </a:lnTo>
                  <a:lnTo>
                    <a:pt x="2438400" y="1406206"/>
                  </a:lnTo>
                  <a:lnTo>
                    <a:pt x="2438400" y="1413315"/>
                  </a:lnTo>
                  <a:lnTo>
                    <a:pt x="2437701" y="1420355"/>
                  </a:lnTo>
                  <a:lnTo>
                    <a:pt x="2436317" y="1427325"/>
                  </a:lnTo>
                  <a:lnTo>
                    <a:pt x="2434932" y="1434299"/>
                  </a:lnTo>
                  <a:lnTo>
                    <a:pt x="2416200" y="1472266"/>
                  </a:lnTo>
                  <a:lnTo>
                    <a:pt x="2390279" y="1496227"/>
                  </a:lnTo>
                  <a:lnTo>
                    <a:pt x="2384374" y="1500176"/>
                  </a:lnTo>
                  <a:lnTo>
                    <a:pt x="2344280" y="1513779"/>
                  </a:lnTo>
                  <a:lnTo>
                    <a:pt x="2337231" y="1514473"/>
                  </a:lnTo>
                  <a:lnTo>
                    <a:pt x="2330132" y="1514473"/>
                  </a:lnTo>
                  <a:lnTo>
                    <a:pt x="108267" y="1514473"/>
                  </a:lnTo>
                  <a:lnTo>
                    <a:pt x="101155" y="1514473"/>
                  </a:lnTo>
                  <a:lnTo>
                    <a:pt x="94119" y="1513779"/>
                  </a:lnTo>
                  <a:lnTo>
                    <a:pt x="54025" y="1500176"/>
                  </a:lnTo>
                  <a:lnTo>
                    <a:pt x="48120" y="1496227"/>
                  </a:lnTo>
                  <a:lnTo>
                    <a:pt x="42202" y="1492279"/>
                  </a:lnTo>
                  <a:lnTo>
                    <a:pt x="14300" y="1460444"/>
                  </a:lnTo>
                  <a:lnTo>
                    <a:pt x="2082" y="1427325"/>
                  </a:lnTo>
                  <a:lnTo>
                    <a:pt x="698" y="1420355"/>
                  </a:lnTo>
                  <a:lnTo>
                    <a:pt x="0" y="1413315"/>
                  </a:lnTo>
                  <a:lnTo>
                    <a:pt x="0" y="1406206"/>
                  </a:lnTo>
                  <a:close/>
                </a:path>
              </a:pathLst>
            </a:custGeom>
            <a:ln w="9525">
              <a:solidFill>
                <a:srgbClr val="C7E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04729" y="2266928"/>
            <a:ext cx="1731645" cy="1237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12140">
              <a:lnSpc>
                <a:spcPct val="112100"/>
              </a:lnSpc>
              <a:spcBef>
                <a:spcPts val="90"/>
              </a:spcBef>
            </a:pPr>
            <a:r>
              <a:rPr sz="14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Cancellation Forecasting</a:t>
            </a:r>
            <a:endParaRPr sz="14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300"/>
              </a:lnSpc>
              <a:spcBef>
                <a:spcPts val="580"/>
              </a:spcBef>
            </a:pPr>
            <a:r>
              <a:rPr sz="1150" spc="455" dirty="0">
                <a:solidFill>
                  <a:srgbClr val="2F2F2F"/>
                </a:solidFill>
                <a:latin typeface="Lucida Sans Unicode"/>
                <a:cs typeface="Lucida Sans Unicode"/>
              </a:rPr>
              <a:t>·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Develop</a:t>
            </a:r>
            <a:r>
              <a:rPr sz="1150" spc="10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predictive </a:t>
            </a:r>
            <a:r>
              <a:rPr sz="1150" dirty="0">
                <a:solidFill>
                  <a:srgbClr val="2F2F2F"/>
                </a:solidFill>
                <a:latin typeface="Lucida Sans Unicode"/>
                <a:cs typeface="Lucida Sans Unicode"/>
              </a:rPr>
              <a:t>models</a:t>
            </a:r>
            <a:r>
              <a:rPr sz="1150" spc="-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for</a:t>
            </a:r>
            <a:r>
              <a:rPr sz="1150" spc="-5" dirty="0">
                <a:solidFill>
                  <a:srgbClr val="2F2F2F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Lucida Sans Unicode"/>
                <a:cs typeface="Lucida Sans Unicode"/>
              </a:rPr>
              <a:t>cancellation rates.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6045" y="-398"/>
            <a:ext cx="9471025" cy="5282010"/>
            <a:chOff x="-127000" y="0"/>
            <a:chExt cx="9471025" cy="169570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9344025" cy="1695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44025" cy="16954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27000" y="19049"/>
              <a:ext cx="9305925" cy="1657350"/>
            </a:xfrm>
            <a:custGeom>
              <a:avLst/>
              <a:gdLst/>
              <a:ahLst/>
              <a:cxnLst/>
              <a:rect l="l" t="t" r="r" b="b"/>
              <a:pathLst>
                <a:path w="9305925" h="1657350">
                  <a:moveTo>
                    <a:pt x="9200311" y="0"/>
                  </a:moveTo>
                  <a:lnTo>
                    <a:pt x="105608" y="0"/>
                  </a:lnTo>
                  <a:lnTo>
                    <a:pt x="98261" y="723"/>
                  </a:lnTo>
                  <a:lnTo>
                    <a:pt x="56405" y="14922"/>
                  </a:lnTo>
                  <a:lnTo>
                    <a:pt x="23172" y="44069"/>
                  </a:lnTo>
                  <a:lnTo>
                    <a:pt x="3621" y="83705"/>
                  </a:lnTo>
                  <a:lnTo>
                    <a:pt x="0" y="105613"/>
                  </a:lnTo>
                  <a:lnTo>
                    <a:pt x="0" y="1544316"/>
                  </a:lnTo>
                  <a:lnTo>
                    <a:pt x="0" y="1551738"/>
                  </a:lnTo>
                  <a:lnTo>
                    <a:pt x="11444" y="1594431"/>
                  </a:lnTo>
                  <a:lnTo>
                    <a:pt x="38352" y="1629490"/>
                  </a:lnTo>
                  <a:lnTo>
                    <a:pt x="76631" y="1651586"/>
                  </a:lnTo>
                  <a:lnTo>
                    <a:pt x="105608" y="1657351"/>
                  </a:lnTo>
                  <a:lnTo>
                    <a:pt x="9200311" y="1657351"/>
                  </a:lnTo>
                  <a:lnTo>
                    <a:pt x="9243009" y="1645906"/>
                  </a:lnTo>
                  <a:lnTo>
                    <a:pt x="9278061" y="1618993"/>
                  </a:lnTo>
                  <a:lnTo>
                    <a:pt x="9300159" y="1580714"/>
                  </a:lnTo>
                  <a:lnTo>
                    <a:pt x="9305925" y="1551738"/>
                  </a:lnTo>
                  <a:lnTo>
                    <a:pt x="9305925" y="105613"/>
                  </a:lnTo>
                  <a:lnTo>
                    <a:pt x="9294482" y="62915"/>
                  </a:lnTo>
                  <a:lnTo>
                    <a:pt x="9267571" y="27851"/>
                  </a:lnTo>
                  <a:lnTo>
                    <a:pt x="9229293" y="5765"/>
                  </a:lnTo>
                  <a:lnTo>
                    <a:pt x="9207665" y="723"/>
                  </a:lnTo>
                  <a:lnTo>
                    <a:pt x="9200311" y="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991002"/>
            <a:ext cx="7639684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4100" spc="75" dirty="0">
                <a:latin typeface="Trebuchet MS"/>
                <a:cs typeface="Trebuchet MS"/>
              </a:rPr>
              <a:t>Chapter</a:t>
            </a:r>
            <a:r>
              <a:rPr sz="4100" spc="-305" dirty="0">
                <a:latin typeface="Trebuchet MS"/>
                <a:cs typeface="Trebuchet MS"/>
              </a:rPr>
              <a:t> </a:t>
            </a:r>
            <a:r>
              <a:rPr sz="4100" spc="-145" dirty="0">
                <a:latin typeface="Trebuchet MS"/>
                <a:cs typeface="Trebuchet MS"/>
              </a:rPr>
              <a:t>2:</a:t>
            </a:r>
            <a:r>
              <a:rPr sz="4100" spc="-305" dirty="0">
                <a:latin typeface="Trebuchet MS"/>
                <a:cs typeface="Trebuchet MS"/>
              </a:rPr>
              <a:t> </a:t>
            </a:r>
            <a:r>
              <a:rPr sz="4100" spc="80" dirty="0">
                <a:latin typeface="Trebuchet MS"/>
                <a:cs typeface="Trebuchet MS"/>
              </a:rPr>
              <a:t>Data</a:t>
            </a:r>
            <a:r>
              <a:rPr sz="4100" spc="-305" dirty="0">
                <a:latin typeface="Trebuchet MS"/>
                <a:cs typeface="Trebuchet MS"/>
              </a:rPr>
              <a:t> </a:t>
            </a:r>
            <a:r>
              <a:rPr sz="4100" spc="60" dirty="0">
                <a:latin typeface="Trebuchet MS"/>
                <a:cs typeface="Trebuchet MS"/>
              </a:rPr>
              <a:t>Exploration</a:t>
            </a:r>
            <a:endParaRPr sz="4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867</Words>
  <Application>Microsoft Office PowerPoint</Application>
  <PresentationFormat>Custom</PresentationFormat>
  <Paragraphs>181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Acorn</vt:lpstr>
      <vt:lpstr>Aptos</vt:lpstr>
      <vt:lpstr>Arial</vt:lpstr>
      <vt:lpstr>Calibri</vt:lpstr>
      <vt:lpstr>Canva Sans Bold</vt:lpstr>
      <vt:lpstr>Courier New</vt:lpstr>
      <vt:lpstr>Inter</vt:lpstr>
      <vt:lpstr>Lucida Sans Unicode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PowerPoint Presentation</vt:lpstr>
      <vt:lpstr>Team Members' Names</vt:lpstr>
      <vt:lpstr>CONTENTS</vt:lpstr>
      <vt:lpstr>PowerPoint Presentation</vt:lpstr>
      <vt:lpstr>Introduction</vt:lpstr>
      <vt:lpstr>Project Overview</vt:lpstr>
      <vt:lpstr>PowerPoint Presentation</vt:lpstr>
      <vt:lpstr>Objectives</vt:lpstr>
      <vt:lpstr>Chapter 2: Data Exploration</vt:lpstr>
      <vt:lpstr>Data Description</vt:lpstr>
      <vt:lpstr>PowerPoint Presentation</vt:lpstr>
      <vt:lpstr>Exploratory Data Analysis</vt:lpstr>
      <vt:lpstr>Average Daily Rate (ADR) Dashboard</vt:lpstr>
      <vt:lpstr>Chapter 3: Customer Segmentation</vt:lpstr>
      <vt:lpstr>Methodology</vt:lpstr>
      <vt:lpstr>Modeling and Results</vt:lpstr>
      <vt:lpstr>PowerPoint Presentation</vt:lpstr>
      <vt:lpstr>PowerPoint Presentation</vt:lpstr>
      <vt:lpstr>Chapter 4: Time Series Forecasting</vt:lpstr>
      <vt:lpstr>Introduction to Time Series Forecasting</vt:lpstr>
      <vt:lpstr>PowerPoint Presentation</vt:lpstr>
      <vt:lpstr>PowerPoint Presentation</vt:lpstr>
      <vt:lpstr>Model Selection and Evaluation</vt:lpstr>
      <vt:lpstr>PowerPoint Presentation</vt:lpstr>
      <vt:lpstr>Chapter 5: Cancellation Forecasting</vt:lpstr>
      <vt:lpstr>Introduction to Cancellation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Conclusion and Future Work</vt:lpstr>
      <vt:lpstr>PowerPoint Presentation</vt:lpstr>
      <vt:lpstr>Implications for Hotel Management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Marwa Mahmoud Esmail Khalil</cp:lastModifiedBy>
  <cp:revision>6</cp:revision>
  <dcterms:created xsi:type="dcterms:W3CDTF">2025-02-18T12:53:54Z</dcterms:created>
  <dcterms:modified xsi:type="dcterms:W3CDTF">2025-02-19T16:38:33Z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2025-02-18T00:00:00Z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2025-02-18T00:00:00Z</vt:filetime>
  </property>
  <property fmtid="{D5CDD505-2E9C-101B-9397-08002B2CF9AE}" pid="5" name="Producer">
    <vt:lpwstr>GPL Ghostscript 9.53.3</vt:lpwstr>
  </property>
</Properties>
</file>